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71" r:id="rId5"/>
    <p:sldId id="281" r:id="rId6"/>
    <p:sldId id="333" r:id="rId7"/>
    <p:sldId id="261" r:id="rId8"/>
    <p:sldId id="259" r:id="rId9"/>
    <p:sldId id="260" r:id="rId10"/>
    <p:sldId id="269" r:id="rId11"/>
    <p:sldId id="270" r:id="rId12"/>
    <p:sldId id="265" r:id="rId13"/>
    <p:sldId id="262" r:id="rId14"/>
    <p:sldId id="263" r:id="rId15"/>
    <p:sldId id="264" r:id="rId16"/>
    <p:sldId id="266" r:id="rId17"/>
    <p:sldId id="267" r:id="rId18"/>
    <p:sldId id="268" r:id="rId19"/>
  </p:sldIdLst>
  <p:sldSz cx="12192000" cy="6858000"/>
  <p:notesSz cx="6648450" cy="97742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69759" autoAdjust="0"/>
  </p:normalViewPr>
  <p:slideViewPr>
    <p:cSldViewPr snapToGrid="0">
      <p:cViewPr varScale="1">
        <p:scale>
          <a:sx n="47" d="100"/>
          <a:sy n="47" d="100"/>
        </p:scale>
        <p:origin x="1638" y="54"/>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v-SE" dirty="0"/>
              <a:t>Konsultationer</a:t>
            </a:r>
            <a:r>
              <a:rPr lang="sv-SE" baseline="0" dirty="0"/>
              <a:t> </a:t>
            </a:r>
            <a:r>
              <a:rPr lang="sv-SE" baseline="0" dirty="0" err="1"/>
              <a:t>ReSam</a:t>
            </a:r>
            <a:r>
              <a:rPr lang="sv-SE" baseline="0" dirty="0"/>
              <a:t> 2018</a:t>
            </a:r>
          </a:p>
          <a:p>
            <a:pPr>
              <a:defRPr/>
            </a:pPr>
            <a:endParaRPr lang="sv-SE"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stacked"/>
        <c:varyColors val="0"/>
        <c:ser>
          <c:idx val="0"/>
          <c:order val="0"/>
          <c:tx>
            <c:strRef>
              <c:f>Blad1!$B$1</c:f>
              <c:strCache>
                <c:ptCount val="1"/>
                <c:pt idx="0">
                  <c:v>Kvinna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c:f>
              <c:strCache>
                <c:ptCount val="1"/>
                <c:pt idx="0">
                  <c:v>Antalt konsultationer</c:v>
                </c:pt>
              </c:strCache>
            </c:strRef>
          </c:cat>
          <c:val>
            <c:numRef>
              <c:f>Blad1!$B$2:$B$3</c:f>
              <c:numCache>
                <c:formatCode>General</c:formatCode>
                <c:ptCount val="2"/>
                <c:pt idx="0">
                  <c:v>697</c:v>
                </c:pt>
              </c:numCache>
            </c:numRef>
          </c:val>
          <c:extLst>
            <c:ext xmlns:c16="http://schemas.microsoft.com/office/drawing/2014/chart" uri="{C3380CC4-5D6E-409C-BE32-E72D297353CC}">
              <c16:uniqueId val="{00000000-0C9A-46AB-B9A6-85524ADD3157}"/>
            </c:ext>
          </c:extLst>
        </c:ser>
        <c:ser>
          <c:idx val="1"/>
          <c:order val="1"/>
          <c:tx>
            <c:strRef>
              <c:f>Blad1!$C$1</c:f>
              <c:strCache>
                <c:ptCount val="1"/>
                <c:pt idx="0">
                  <c:v>Man</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c:f>
              <c:strCache>
                <c:ptCount val="1"/>
                <c:pt idx="0">
                  <c:v>Antalt konsultationer</c:v>
                </c:pt>
              </c:strCache>
            </c:strRef>
          </c:cat>
          <c:val>
            <c:numRef>
              <c:f>Blad1!$C$2</c:f>
              <c:numCache>
                <c:formatCode>General</c:formatCode>
                <c:ptCount val="1"/>
                <c:pt idx="0">
                  <c:v>505</c:v>
                </c:pt>
              </c:numCache>
            </c:numRef>
          </c:val>
          <c:extLst>
            <c:ext xmlns:c16="http://schemas.microsoft.com/office/drawing/2014/chart" uri="{C3380CC4-5D6E-409C-BE32-E72D297353CC}">
              <c16:uniqueId val="{00000001-0C9A-46AB-B9A6-85524ADD3157}"/>
            </c:ext>
          </c:extLst>
        </c:ser>
        <c:dLbls>
          <c:showLegendKey val="0"/>
          <c:showVal val="0"/>
          <c:showCatName val="0"/>
          <c:showSerName val="0"/>
          <c:showPercent val="0"/>
          <c:showBubbleSize val="0"/>
        </c:dLbls>
        <c:gapWidth val="150"/>
        <c:overlap val="100"/>
        <c:axId val="353458176"/>
        <c:axId val="353458568"/>
      </c:barChart>
      <c:catAx>
        <c:axId val="35345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353458568"/>
        <c:crosses val="autoZero"/>
        <c:auto val="1"/>
        <c:lblAlgn val="ctr"/>
        <c:lblOffset val="100"/>
        <c:noMultiLvlLbl val="0"/>
      </c:catAx>
      <c:valAx>
        <c:axId val="353458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353458176"/>
        <c:crosses val="autoZero"/>
        <c:crossBetween val="between"/>
      </c:valAx>
      <c:spPr>
        <a:noFill/>
        <a:ln>
          <a:noFill/>
        </a:ln>
        <a:effectLst/>
      </c:spPr>
    </c:plotArea>
    <c:legend>
      <c:legendPos val="b"/>
      <c:layout>
        <c:manualLayout>
          <c:xMode val="edge"/>
          <c:yMode val="edge"/>
          <c:x val="0.53272672675604327"/>
          <c:y val="0.84089665049526485"/>
          <c:w val="0.30190184196591591"/>
          <c:h val="0.1471997480560575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v-SE" dirty="0"/>
              <a:t>Utvärderingsfrågor till remittent vid team maj-aug</a:t>
            </a:r>
            <a:r>
              <a:rPr lang="sv-SE" baseline="0" dirty="0"/>
              <a:t> 2018</a:t>
            </a:r>
            <a:endParaRPr lang="sv-SE"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Ja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2"/>
                <c:pt idx="0">
                  <c:v>Ny information</c:v>
                </c:pt>
                <c:pt idx="1">
                  <c:v>Stöd i fortsatt plan</c:v>
                </c:pt>
              </c:strCache>
            </c:strRef>
          </c:cat>
          <c:val>
            <c:numRef>
              <c:f>Blad1!$B$2:$B$5</c:f>
              <c:numCache>
                <c:formatCode>General</c:formatCode>
                <c:ptCount val="2"/>
                <c:pt idx="0">
                  <c:v>107</c:v>
                </c:pt>
                <c:pt idx="1">
                  <c:v>111</c:v>
                </c:pt>
              </c:numCache>
            </c:numRef>
          </c:val>
          <c:extLst>
            <c:ext xmlns:c16="http://schemas.microsoft.com/office/drawing/2014/chart" uri="{C3380CC4-5D6E-409C-BE32-E72D297353CC}">
              <c16:uniqueId val="{00000000-0897-4052-B122-8B23CF1A01D4}"/>
            </c:ext>
          </c:extLst>
        </c:ser>
        <c:ser>
          <c:idx val="1"/>
          <c:order val="1"/>
          <c:tx>
            <c:strRef>
              <c:f>Blad1!$C$1</c:f>
              <c:strCache>
                <c:ptCount val="1"/>
                <c:pt idx="0">
                  <c:v>Nej</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2"/>
                <c:pt idx="0">
                  <c:v>Ny information</c:v>
                </c:pt>
                <c:pt idx="1">
                  <c:v>Stöd i fortsatt plan</c:v>
                </c:pt>
              </c:strCache>
            </c:strRef>
          </c:cat>
          <c:val>
            <c:numRef>
              <c:f>Blad1!$C$2:$C$5</c:f>
              <c:numCache>
                <c:formatCode>General</c:formatCode>
                <c:ptCount val="2"/>
                <c:pt idx="0">
                  <c:v>10</c:v>
                </c:pt>
                <c:pt idx="1">
                  <c:v>6</c:v>
                </c:pt>
              </c:numCache>
            </c:numRef>
          </c:val>
          <c:extLst>
            <c:ext xmlns:c16="http://schemas.microsoft.com/office/drawing/2014/chart" uri="{C3380CC4-5D6E-409C-BE32-E72D297353CC}">
              <c16:uniqueId val="{00000001-0897-4052-B122-8B23CF1A01D4}"/>
            </c:ext>
          </c:extLst>
        </c:ser>
        <c:dLbls>
          <c:showLegendKey val="0"/>
          <c:showVal val="0"/>
          <c:showCatName val="0"/>
          <c:showSerName val="0"/>
          <c:showPercent val="0"/>
          <c:showBubbleSize val="0"/>
        </c:dLbls>
        <c:gapWidth val="219"/>
        <c:overlap val="-27"/>
        <c:axId val="353459352"/>
        <c:axId val="353459744"/>
      </c:barChart>
      <c:catAx>
        <c:axId val="353459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353459744"/>
        <c:crosses val="autoZero"/>
        <c:auto val="1"/>
        <c:lblAlgn val="ctr"/>
        <c:lblOffset val="100"/>
        <c:noMultiLvlLbl val="0"/>
      </c:catAx>
      <c:valAx>
        <c:axId val="353459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35345935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legendEntry>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Entry>
      <c:layout>
        <c:manualLayout>
          <c:xMode val="edge"/>
          <c:yMode val="edge"/>
          <c:x val="0.70268631417803229"/>
          <c:y val="0.85100758365522611"/>
          <c:w val="0.29635689245703523"/>
          <c:h val="0.1376328101206041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880995" cy="490410"/>
          </a:xfrm>
          <a:prstGeom prst="rect">
            <a:avLst/>
          </a:prstGeom>
        </p:spPr>
        <p:txBody>
          <a:bodyPr vert="horz" lIns="90937" tIns="45469" rIns="90937" bIns="45469" rtlCol="0"/>
          <a:lstStyle>
            <a:lvl1pPr algn="l">
              <a:defRPr sz="1200"/>
            </a:lvl1pPr>
          </a:lstStyle>
          <a:p>
            <a:endParaRPr lang="sv-SE"/>
          </a:p>
        </p:txBody>
      </p:sp>
      <p:sp>
        <p:nvSpPr>
          <p:cNvPr id="3" name="Platshållare för datum 2"/>
          <p:cNvSpPr>
            <a:spLocks noGrp="1"/>
          </p:cNvSpPr>
          <p:nvPr>
            <p:ph type="dt" idx="1"/>
          </p:nvPr>
        </p:nvSpPr>
        <p:spPr>
          <a:xfrm>
            <a:off x="3765918" y="0"/>
            <a:ext cx="2880995" cy="490410"/>
          </a:xfrm>
          <a:prstGeom prst="rect">
            <a:avLst/>
          </a:prstGeom>
        </p:spPr>
        <p:txBody>
          <a:bodyPr vert="horz" lIns="90937" tIns="45469" rIns="90937" bIns="45469" rtlCol="0"/>
          <a:lstStyle>
            <a:lvl1pPr algn="r">
              <a:defRPr sz="1200"/>
            </a:lvl1pPr>
          </a:lstStyle>
          <a:p>
            <a:fld id="{79D06005-336F-423E-956F-57FC5176E181}" type="datetimeFigureOut">
              <a:rPr lang="sv-SE" smtClean="0"/>
              <a:t>2019-10-10</a:t>
            </a:fld>
            <a:endParaRPr lang="sv-SE"/>
          </a:p>
        </p:txBody>
      </p:sp>
      <p:sp>
        <p:nvSpPr>
          <p:cNvPr id="4" name="Platshållare för bildobjekt 3"/>
          <p:cNvSpPr>
            <a:spLocks noGrp="1" noRot="1" noChangeAspect="1"/>
          </p:cNvSpPr>
          <p:nvPr>
            <p:ph type="sldImg" idx="2"/>
          </p:nvPr>
        </p:nvSpPr>
        <p:spPr>
          <a:xfrm>
            <a:off x="392113" y="1222375"/>
            <a:ext cx="5864225" cy="3298825"/>
          </a:xfrm>
          <a:prstGeom prst="rect">
            <a:avLst/>
          </a:prstGeom>
          <a:noFill/>
          <a:ln w="12700">
            <a:solidFill>
              <a:prstClr val="black"/>
            </a:solidFill>
          </a:ln>
        </p:spPr>
        <p:txBody>
          <a:bodyPr vert="horz" lIns="90937" tIns="45469" rIns="90937" bIns="45469" rtlCol="0" anchor="ctr"/>
          <a:lstStyle/>
          <a:p>
            <a:endParaRPr lang="sv-SE"/>
          </a:p>
        </p:txBody>
      </p:sp>
      <p:sp>
        <p:nvSpPr>
          <p:cNvPr id="5" name="Platshållare för anteckningar 4"/>
          <p:cNvSpPr>
            <a:spLocks noGrp="1"/>
          </p:cNvSpPr>
          <p:nvPr>
            <p:ph type="body" sz="quarter" idx="3"/>
          </p:nvPr>
        </p:nvSpPr>
        <p:spPr>
          <a:xfrm>
            <a:off x="664845" y="4703852"/>
            <a:ext cx="5318760" cy="3848606"/>
          </a:xfrm>
          <a:prstGeom prst="rect">
            <a:avLst/>
          </a:prstGeom>
        </p:spPr>
        <p:txBody>
          <a:bodyPr vert="horz" lIns="90937" tIns="45469" rIns="90937" bIns="45469"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9283831"/>
            <a:ext cx="2880995" cy="490409"/>
          </a:xfrm>
          <a:prstGeom prst="rect">
            <a:avLst/>
          </a:prstGeom>
        </p:spPr>
        <p:txBody>
          <a:bodyPr vert="horz" lIns="90937" tIns="45469" rIns="90937" bIns="45469" rtlCol="0" anchor="b"/>
          <a:lstStyle>
            <a:lvl1pPr algn="l">
              <a:defRPr sz="1200"/>
            </a:lvl1pPr>
          </a:lstStyle>
          <a:p>
            <a:endParaRPr lang="sv-SE"/>
          </a:p>
        </p:txBody>
      </p:sp>
      <p:sp>
        <p:nvSpPr>
          <p:cNvPr id="7" name="Platshållare för bildnummer 6"/>
          <p:cNvSpPr>
            <a:spLocks noGrp="1"/>
          </p:cNvSpPr>
          <p:nvPr>
            <p:ph type="sldNum" sz="quarter" idx="5"/>
          </p:nvPr>
        </p:nvSpPr>
        <p:spPr>
          <a:xfrm>
            <a:off x="3765918" y="9283831"/>
            <a:ext cx="2880995" cy="490409"/>
          </a:xfrm>
          <a:prstGeom prst="rect">
            <a:avLst/>
          </a:prstGeom>
        </p:spPr>
        <p:txBody>
          <a:bodyPr vert="horz" lIns="90937" tIns="45469" rIns="90937" bIns="45469" rtlCol="0" anchor="b"/>
          <a:lstStyle>
            <a:lvl1pPr algn="r">
              <a:defRPr sz="1200"/>
            </a:lvl1pPr>
          </a:lstStyle>
          <a:p>
            <a:fld id="{EBA33A3C-E41F-4071-9039-7FE6A8C8A565}" type="slidenum">
              <a:rPr lang="sv-SE" smtClean="0"/>
              <a:t>‹#›</a:t>
            </a:fld>
            <a:endParaRPr lang="sv-SE"/>
          </a:p>
        </p:txBody>
      </p:sp>
    </p:spTree>
    <p:extLst>
      <p:ext uri="{BB962C8B-B14F-4D97-AF65-F5344CB8AC3E}">
        <p14:creationId xmlns:p14="http://schemas.microsoft.com/office/powerpoint/2010/main" val="4277985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BA33A3C-E41F-4071-9039-7FE6A8C8A565}" type="slidenum">
              <a:rPr lang="sv-SE" smtClean="0"/>
              <a:t>1</a:t>
            </a:fld>
            <a:endParaRPr lang="sv-SE"/>
          </a:p>
        </p:txBody>
      </p:sp>
    </p:spTree>
    <p:extLst>
      <p:ext uri="{BB962C8B-B14F-4D97-AF65-F5344CB8AC3E}">
        <p14:creationId xmlns:p14="http://schemas.microsoft.com/office/powerpoint/2010/main" val="1136463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099"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defTabSz="909371">
              <a:spcBef>
                <a:spcPct val="0"/>
              </a:spcBef>
              <a:defRPr/>
            </a:pPr>
            <a:r>
              <a:rPr lang="sv-SE" dirty="0"/>
              <a:t>Utöver team konsultationerna har vi också möjlighet att göra</a:t>
            </a:r>
            <a:r>
              <a:rPr lang="sv-SE" b="1" dirty="0"/>
              <a:t> en kartläggning eller medverka på exempel nätverksmöten. </a:t>
            </a:r>
            <a:endParaRPr lang="sv-SE" dirty="0"/>
          </a:p>
          <a:p>
            <a:pPr eaLnBrk="1" hangingPunct="1">
              <a:spcBef>
                <a:spcPct val="0"/>
              </a:spcBef>
            </a:pPr>
            <a:endParaRPr lang="sv-SE" altLang="sv-SE" dirty="0"/>
          </a:p>
          <a:p>
            <a:pPr eaLnBrk="1" hangingPunct="1">
              <a:spcBef>
                <a:spcPct val="0"/>
              </a:spcBef>
            </a:pPr>
            <a:endParaRPr lang="sv-SE" altLang="sv-SE" dirty="0"/>
          </a:p>
        </p:txBody>
      </p:sp>
      <p:sp>
        <p:nvSpPr>
          <p:cNvPr id="4100" name="Platshållare för bildnummer 3"/>
          <p:cNvSpPr>
            <a:spLocks noGrp="1"/>
          </p:cNvSpPr>
          <p:nvPr>
            <p:ph type="sldNum" sz="quarter" idx="5"/>
          </p:nvPr>
        </p:nvSpPr>
        <p:spPr bwMode="auto">
          <a:noFill/>
          <a:ln>
            <a:miter lim="800000"/>
            <a:headEnd/>
            <a:tailEnd/>
          </a:ln>
        </p:spPr>
        <p:txBody>
          <a:bodyPr/>
          <a:lstStyle/>
          <a:p>
            <a:fld id="{88312D0A-1752-4738-A2E1-7E10549B623E}" type="slidenum">
              <a:rPr lang="sv-SE" altLang="sv-SE" smtClean="0">
                <a:cs typeface="Arial" charset="0"/>
              </a:rPr>
              <a:pPr/>
              <a:t>10</a:t>
            </a:fld>
            <a:endParaRPr lang="sv-SE" altLang="sv-SE">
              <a:cs typeface="Arial" charset="0"/>
            </a:endParaRPr>
          </a:p>
        </p:txBody>
      </p:sp>
    </p:spTree>
    <p:extLst>
      <p:ext uri="{BB962C8B-B14F-4D97-AF65-F5344CB8AC3E}">
        <p14:creationId xmlns:p14="http://schemas.microsoft.com/office/powerpoint/2010/main" val="3582280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099"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v-SE" altLang="sv-SE" baseline="0" dirty="0"/>
          </a:p>
        </p:txBody>
      </p:sp>
      <p:sp>
        <p:nvSpPr>
          <p:cNvPr id="4100" name="Platshållare för bildnummer 3"/>
          <p:cNvSpPr>
            <a:spLocks noGrp="1"/>
          </p:cNvSpPr>
          <p:nvPr>
            <p:ph type="sldNum" sz="quarter" idx="5"/>
          </p:nvPr>
        </p:nvSpPr>
        <p:spPr bwMode="auto">
          <a:noFill/>
          <a:ln>
            <a:miter lim="800000"/>
            <a:headEnd/>
            <a:tailEnd/>
          </a:ln>
        </p:spPr>
        <p:txBody>
          <a:bodyPr/>
          <a:lstStyle/>
          <a:p>
            <a:fld id="{88312D0A-1752-4738-A2E1-7E10549B623E}" type="slidenum">
              <a:rPr lang="sv-SE" altLang="sv-SE" smtClean="0">
                <a:cs typeface="Arial" charset="0"/>
              </a:rPr>
              <a:pPr/>
              <a:t>11</a:t>
            </a:fld>
            <a:endParaRPr lang="sv-SE" altLang="sv-SE">
              <a:cs typeface="Arial" charset="0"/>
            </a:endParaRPr>
          </a:p>
        </p:txBody>
      </p:sp>
    </p:spTree>
    <p:extLst>
      <p:ext uri="{BB962C8B-B14F-4D97-AF65-F5344CB8AC3E}">
        <p14:creationId xmlns:p14="http://schemas.microsoft.com/office/powerpoint/2010/main" val="1554674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099" name="Platshållare för anteckningar 2"/>
          <p:cNvSpPr>
            <a:spLocks noGrp="1"/>
          </p:cNvSpPr>
          <p:nvPr>
            <p:ph type="body" idx="1"/>
          </p:nvPr>
        </p:nvSpPr>
        <p:spPr bwMode="auto">
          <a:noFill/>
        </p:spPr>
        <p:txBody>
          <a:bodyPr wrap="square" numCol="1" anchor="t" anchorCtr="0" compatLnSpc="1">
            <a:prstTxWarp prst="textNoShape">
              <a:avLst/>
            </a:prstTxWarp>
          </a:bodyPr>
          <a:lstStyle/>
          <a:p>
            <a:endParaRPr lang="sv-SE" dirty="0">
              <a:solidFill>
                <a:schemeClr val="accent5">
                  <a:lumMod val="50000"/>
                </a:schemeClr>
              </a:solidFill>
            </a:endParaRPr>
          </a:p>
          <a:p>
            <a:pPr eaLnBrk="1" hangingPunct="1">
              <a:spcBef>
                <a:spcPct val="0"/>
              </a:spcBef>
            </a:pPr>
            <a:endParaRPr lang="sv-SE" altLang="sv-SE" dirty="0"/>
          </a:p>
        </p:txBody>
      </p:sp>
      <p:sp>
        <p:nvSpPr>
          <p:cNvPr id="4100" name="Platshållare för bildnummer 3"/>
          <p:cNvSpPr>
            <a:spLocks noGrp="1"/>
          </p:cNvSpPr>
          <p:nvPr>
            <p:ph type="sldNum" sz="quarter" idx="5"/>
          </p:nvPr>
        </p:nvSpPr>
        <p:spPr bwMode="auto">
          <a:noFill/>
          <a:ln>
            <a:miter lim="800000"/>
            <a:headEnd/>
            <a:tailEnd/>
          </a:ln>
        </p:spPr>
        <p:txBody>
          <a:bodyPr/>
          <a:lstStyle/>
          <a:p>
            <a:fld id="{88312D0A-1752-4738-A2E1-7E10549B623E}" type="slidenum">
              <a:rPr lang="sv-SE" altLang="sv-SE" smtClean="0">
                <a:cs typeface="Arial" charset="0"/>
              </a:rPr>
              <a:pPr/>
              <a:t>12</a:t>
            </a:fld>
            <a:endParaRPr lang="sv-SE" altLang="sv-SE">
              <a:cs typeface="Arial" charset="0"/>
            </a:endParaRPr>
          </a:p>
        </p:txBody>
      </p:sp>
    </p:spTree>
    <p:extLst>
      <p:ext uri="{BB962C8B-B14F-4D97-AF65-F5344CB8AC3E}">
        <p14:creationId xmlns:p14="http://schemas.microsoft.com/office/powerpoint/2010/main" val="1005090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099"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v-SE" altLang="sv-SE" baseline="0" dirty="0"/>
          </a:p>
        </p:txBody>
      </p:sp>
      <p:sp>
        <p:nvSpPr>
          <p:cNvPr id="4100" name="Platshållare för bildnummer 3"/>
          <p:cNvSpPr>
            <a:spLocks noGrp="1"/>
          </p:cNvSpPr>
          <p:nvPr>
            <p:ph type="sldNum" sz="quarter" idx="5"/>
          </p:nvPr>
        </p:nvSpPr>
        <p:spPr bwMode="auto">
          <a:noFill/>
          <a:ln>
            <a:miter lim="800000"/>
            <a:headEnd/>
            <a:tailEnd/>
          </a:ln>
        </p:spPr>
        <p:txBody>
          <a:bodyPr/>
          <a:lstStyle/>
          <a:p>
            <a:fld id="{88312D0A-1752-4738-A2E1-7E10549B623E}" type="slidenum">
              <a:rPr lang="sv-SE" altLang="sv-SE" smtClean="0">
                <a:cs typeface="Arial" charset="0"/>
              </a:rPr>
              <a:pPr/>
              <a:t>13</a:t>
            </a:fld>
            <a:endParaRPr lang="sv-SE" altLang="sv-SE">
              <a:cs typeface="Arial" charset="0"/>
            </a:endParaRPr>
          </a:p>
        </p:txBody>
      </p:sp>
    </p:spTree>
    <p:extLst>
      <p:ext uri="{BB962C8B-B14F-4D97-AF65-F5344CB8AC3E}">
        <p14:creationId xmlns:p14="http://schemas.microsoft.com/office/powerpoint/2010/main" val="3152305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099"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v-SE" altLang="sv-SE" dirty="0"/>
          </a:p>
        </p:txBody>
      </p:sp>
      <p:sp>
        <p:nvSpPr>
          <p:cNvPr id="4100" name="Platshållare för bildnummer 3"/>
          <p:cNvSpPr>
            <a:spLocks noGrp="1"/>
          </p:cNvSpPr>
          <p:nvPr>
            <p:ph type="sldNum" sz="quarter" idx="5"/>
          </p:nvPr>
        </p:nvSpPr>
        <p:spPr bwMode="auto">
          <a:noFill/>
          <a:ln>
            <a:miter lim="800000"/>
            <a:headEnd/>
            <a:tailEnd/>
          </a:ln>
        </p:spPr>
        <p:txBody>
          <a:bodyPr/>
          <a:lstStyle/>
          <a:p>
            <a:fld id="{88312D0A-1752-4738-A2E1-7E10549B623E}" type="slidenum">
              <a:rPr lang="sv-SE" altLang="sv-SE" smtClean="0">
                <a:cs typeface="Arial" charset="0"/>
              </a:rPr>
              <a:pPr/>
              <a:t>14</a:t>
            </a:fld>
            <a:endParaRPr lang="sv-SE" altLang="sv-SE">
              <a:cs typeface="Arial" charset="0"/>
            </a:endParaRPr>
          </a:p>
        </p:txBody>
      </p:sp>
    </p:spTree>
    <p:extLst>
      <p:ext uri="{BB962C8B-B14F-4D97-AF65-F5344CB8AC3E}">
        <p14:creationId xmlns:p14="http://schemas.microsoft.com/office/powerpoint/2010/main" val="301963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099"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v-SE" altLang="sv-SE" dirty="0"/>
          </a:p>
        </p:txBody>
      </p:sp>
      <p:sp>
        <p:nvSpPr>
          <p:cNvPr id="4100" name="Platshållare för bildnummer 3"/>
          <p:cNvSpPr>
            <a:spLocks noGrp="1"/>
          </p:cNvSpPr>
          <p:nvPr>
            <p:ph type="sldNum" sz="quarter" idx="5"/>
          </p:nvPr>
        </p:nvSpPr>
        <p:spPr bwMode="auto">
          <a:noFill/>
          <a:ln>
            <a:miter lim="800000"/>
            <a:headEnd/>
            <a:tailEnd/>
          </a:ln>
        </p:spPr>
        <p:txBody>
          <a:bodyPr/>
          <a:lstStyle/>
          <a:p>
            <a:fld id="{88312D0A-1752-4738-A2E1-7E10549B623E}" type="slidenum">
              <a:rPr lang="sv-SE" altLang="sv-SE" smtClean="0">
                <a:cs typeface="Arial" charset="0"/>
              </a:rPr>
              <a:pPr/>
              <a:t>15</a:t>
            </a:fld>
            <a:endParaRPr lang="sv-SE" altLang="sv-SE">
              <a:cs typeface="Arial" charset="0"/>
            </a:endParaRPr>
          </a:p>
        </p:txBody>
      </p:sp>
    </p:spTree>
    <p:extLst>
      <p:ext uri="{BB962C8B-B14F-4D97-AF65-F5344CB8AC3E}">
        <p14:creationId xmlns:p14="http://schemas.microsoft.com/office/powerpoint/2010/main" val="2943020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099"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v-SE" altLang="sv-SE" dirty="0"/>
          </a:p>
        </p:txBody>
      </p:sp>
      <p:sp>
        <p:nvSpPr>
          <p:cNvPr id="4100" name="Platshållare för bildnummer 3"/>
          <p:cNvSpPr>
            <a:spLocks noGrp="1"/>
          </p:cNvSpPr>
          <p:nvPr>
            <p:ph type="sldNum" sz="quarter" idx="5"/>
          </p:nvPr>
        </p:nvSpPr>
        <p:spPr bwMode="auto">
          <a:noFill/>
          <a:ln>
            <a:miter lim="800000"/>
            <a:headEnd/>
            <a:tailEnd/>
          </a:ln>
        </p:spPr>
        <p:txBody>
          <a:bodyPr/>
          <a:lstStyle/>
          <a:p>
            <a:fld id="{88312D0A-1752-4738-A2E1-7E10549B623E}" type="slidenum">
              <a:rPr lang="sv-SE" altLang="sv-SE" smtClean="0">
                <a:cs typeface="Arial" charset="0"/>
              </a:rPr>
              <a:pPr/>
              <a:t>2</a:t>
            </a:fld>
            <a:endParaRPr lang="sv-SE" altLang="sv-SE">
              <a:cs typeface="Arial" charset="0"/>
            </a:endParaRPr>
          </a:p>
        </p:txBody>
      </p:sp>
    </p:spTree>
    <p:extLst>
      <p:ext uri="{BB962C8B-B14F-4D97-AF65-F5344CB8AC3E}">
        <p14:creationId xmlns:p14="http://schemas.microsoft.com/office/powerpoint/2010/main" val="3096338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099"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v-SE" altLang="sv-SE" dirty="0"/>
          </a:p>
        </p:txBody>
      </p:sp>
      <p:sp>
        <p:nvSpPr>
          <p:cNvPr id="4100" name="Platshållare för bildnummer 3"/>
          <p:cNvSpPr>
            <a:spLocks noGrp="1"/>
          </p:cNvSpPr>
          <p:nvPr>
            <p:ph type="sldNum" sz="quarter" idx="5"/>
          </p:nvPr>
        </p:nvSpPr>
        <p:spPr bwMode="auto">
          <a:noFill/>
          <a:ln>
            <a:miter lim="800000"/>
            <a:headEnd/>
            <a:tailEnd/>
          </a:ln>
        </p:spPr>
        <p:txBody>
          <a:bodyPr/>
          <a:lstStyle/>
          <a:p>
            <a:fld id="{88312D0A-1752-4738-A2E1-7E10549B623E}" type="slidenum">
              <a:rPr lang="sv-SE" altLang="sv-SE" smtClean="0">
                <a:cs typeface="Arial" charset="0"/>
              </a:rPr>
              <a:pPr/>
              <a:t>3</a:t>
            </a:fld>
            <a:endParaRPr lang="sv-SE" altLang="sv-SE">
              <a:cs typeface="Arial" charset="0"/>
            </a:endParaRPr>
          </a:p>
        </p:txBody>
      </p:sp>
    </p:spTree>
    <p:extLst>
      <p:ext uri="{BB962C8B-B14F-4D97-AF65-F5344CB8AC3E}">
        <p14:creationId xmlns:p14="http://schemas.microsoft.com/office/powerpoint/2010/main" val="1033313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099" name="Platshållare för anteckningar 2"/>
          <p:cNvSpPr>
            <a:spLocks noGrp="1"/>
          </p:cNvSpPr>
          <p:nvPr>
            <p:ph type="body" idx="1"/>
          </p:nvPr>
        </p:nvSpPr>
        <p:spPr bwMode="auto">
          <a:noFill/>
        </p:spPr>
        <p:txBody>
          <a:bodyPr wrap="square" numCol="1" anchor="t" anchorCtr="0" compatLnSpc="1">
            <a:prstTxWarp prst="textNoShape">
              <a:avLst/>
            </a:prstTxWarp>
          </a:bodyPr>
          <a:lstStyle/>
          <a:p>
            <a:r>
              <a:rPr lang="sv-SE" b="1" dirty="0"/>
              <a:t>Vårt uppdrag</a:t>
            </a:r>
            <a:r>
              <a:rPr lang="sv-SE" dirty="0"/>
              <a:t> är att genom </a:t>
            </a:r>
            <a:r>
              <a:rPr lang="sv-SE" u="sng" dirty="0"/>
              <a:t>vår kunskap </a:t>
            </a:r>
            <a:r>
              <a:rPr lang="sv-SE" dirty="0"/>
              <a:t>om det olika </a:t>
            </a:r>
            <a:r>
              <a:rPr lang="sv-SE" u="sng" dirty="0"/>
              <a:t>myndigheternas regelverk och försörjningssystem </a:t>
            </a:r>
            <a:r>
              <a:rPr lang="sv-SE" dirty="0"/>
              <a:t>tillsammans ge </a:t>
            </a:r>
            <a:r>
              <a:rPr lang="sv-SE" u="sng" dirty="0"/>
              <a:t>förslag på en planering </a:t>
            </a:r>
            <a:r>
              <a:rPr lang="sv-SE" dirty="0"/>
              <a:t>utifrån den enskilde personens situation och behov. </a:t>
            </a:r>
          </a:p>
          <a:p>
            <a:r>
              <a:rPr lang="sv-SE" b="1" dirty="0"/>
              <a:t>Syftet med vårt arbete</a:t>
            </a:r>
            <a:r>
              <a:rPr lang="sv-SE" dirty="0"/>
              <a:t> är att fokusera på personens möjligheter och utifrån dessa hitta en lämplig samordnad planering som är hållbar. </a:t>
            </a:r>
          </a:p>
          <a:p>
            <a:r>
              <a:rPr lang="sv-SE" b="1" dirty="0"/>
              <a:t>Målgrupp </a:t>
            </a:r>
            <a:endParaRPr lang="sv-SE" dirty="0"/>
          </a:p>
          <a:p>
            <a:r>
              <a:rPr lang="sv-SE" dirty="0"/>
              <a:t>Vi finns till för personer som har kontakt med en eller flera myndigheter och som är i behov av en </a:t>
            </a:r>
            <a:r>
              <a:rPr lang="sv-SE" u="sng" dirty="0"/>
              <a:t>samordnad rehabilitering</a:t>
            </a:r>
            <a:r>
              <a:rPr lang="sv-SE" dirty="0"/>
              <a:t> </a:t>
            </a:r>
          </a:p>
          <a:p>
            <a:pPr eaLnBrk="1" hangingPunct="1">
              <a:spcBef>
                <a:spcPct val="0"/>
              </a:spcBef>
            </a:pPr>
            <a:endParaRPr lang="sv-SE" altLang="sv-SE" dirty="0"/>
          </a:p>
          <a:p>
            <a:pPr eaLnBrk="1" hangingPunct="1">
              <a:spcBef>
                <a:spcPct val="0"/>
              </a:spcBef>
            </a:pPr>
            <a:endParaRPr lang="sv-SE" altLang="sv-SE" dirty="0"/>
          </a:p>
          <a:p>
            <a:pPr eaLnBrk="1" hangingPunct="1">
              <a:spcBef>
                <a:spcPct val="0"/>
              </a:spcBef>
            </a:pPr>
            <a:endParaRPr lang="sv-SE" altLang="sv-SE" dirty="0"/>
          </a:p>
          <a:p>
            <a:pPr eaLnBrk="1" hangingPunct="1">
              <a:spcBef>
                <a:spcPct val="0"/>
              </a:spcBef>
            </a:pPr>
            <a:endParaRPr lang="sv-SE" altLang="sv-SE" dirty="0"/>
          </a:p>
        </p:txBody>
      </p:sp>
      <p:sp>
        <p:nvSpPr>
          <p:cNvPr id="4100" name="Platshållare för bildnummer 3"/>
          <p:cNvSpPr>
            <a:spLocks noGrp="1"/>
          </p:cNvSpPr>
          <p:nvPr>
            <p:ph type="sldNum" sz="quarter" idx="5"/>
          </p:nvPr>
        </p:nvSpPr>
        <p:spPr bwMode="auto">
          <a:noFill/>
          <a:ln>
            <a:miter lim="800000"/>
            <a:headEnd/>
            <a:tailEnd/>
          </a:ln>
        </p:spPr>
        <p:txBody>
          <a:bodyPr/>
          <a:lstStyle/>
          <a:p>
            <a:fld id="{88312D0A-1752-4738-A2E1-7E10549B623E}" type="slidenum">
              <a:rPr lang="sv-SE" altLang="sv-SE" smtClean="0">
                <a:cs typeface="Arial" charset="0"/>
              </a:rPr>
              <a:pPr/>
              <a:t>4</a:t>
            </a:fld>
            <a:endParaRPr lang="sv-SE" altLang="sv-SE">
              <a:cs typeface="Arial" charset="0"/>
            </a:endParaRPr>
          </a:p>
        </p:txBody>
      </p:sp>
    </p:spTree>
    <p:extLst>
      <p:ext uri="{BB962C8B-B14F-4D97-AF65-F5344CB8AC3E}">
        <p14:creationId xmlns:p14="http://schemas.microsoft.com/office/powerpoint/2010/main" val="3943177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099"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v-SE" altLang="sv-SE" baseline="0" dirty="0"/>
          </a:p>
          <a:p>
            <a:pPr eaLnBrk="1" hangingPunct="1">
              <a:spcBef>
                <a:spcPct val="0"/>
              </a:spcBef>
            </a:pPr>
            <a:endParaRPr lang="sv-SE" altLang="sv-SE" baseline="0" dirty="0"/>
          </a:p>
          <a:p>
            <a:pPr eaLnBrk="1" hangingPunct="1">
              <a:spcBef>
                <a:spcPct val="0"/>
              </a:spcBef>
            </a:pPr>
            <a:endParaRPr lang="sv-SE" altLang="sv-SE" dirty="0"/>
          </a:p>
        </p:txBody>
      </p:sp>
      <p:sp>
        <p:nvSpPr>
          <p:cNvPr id="4100" name="Platshållare för bildnummer 3"/>
          <p:cNvSpPr>
            <a:spLocks noGrp="1"/>
          </p:cNvSpPr>
          <p:nvPr>
            <p:ph type="sldNum" sz="quarter" idx="5"/>
          </p:nvPr>
        </p:nvSpPr>
        <p:spPr bwMode="auto">
          <a:noFill/>
          <a:ln>
            <a:miter lim="800000"/>
            <a:headEnd/>
            <a:tailEnd/>
          </a:ln>
        </p:spPr>
        <p:txBody>
          <a:bodyPr/>
          <a:lstStyle/>
          <a:p>
            <a:fld id="{88312D0A-1752-4738-A2E1-7E10549B623E}" type="slidenum">
              <a:rPr lang="sv-SE" altLang="sv-SE" smtClean="0">
                <a:cs typeface="Arial" charset="0"/>
              </a:rPr>
              <a:pPr/>
              <a:t>5</a:t>
            </a:fld>
            <a:endParaRPr lang="sv-SE" altLang="sv-SE">
              <a:cs typeface="Arial" charset="0"/>
            </a:endParaRPr>
          </a:p>
        </p:txBody>
      </p:sp>
    </p:spTree>
    <p:extLst>
      <p:ext uri="{BB962C8B-B14F-4D97-AF65-F5344CB8AC3E}">
        <p14:creationId xmlns:p14="http://schemas.microsoft.com/office/powerpoint/2010/main" val="2323511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099"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v-SE" altLang="sv-SE" baseline="0" dirty="0"/>
          </a:p>
        </p:txBody>
      </p:sp>
      <p:sp>
        <p:nvSpPr>
          <p:cNvPr id="4100" name="Platshållare för bildnummer 3"/>
          <p:cNvSpPr>
            <a:spLocks noGrp="1"/>
          </p:cNvSpPr>
          <p:nvPr>
            <p:ph type="sldNum" sz="quarter" idx="5"/>
          </p:nvPr>
        </p:nvSpPr>
        <p:spPr bwMode="auto">
          <a:noFill/>
          <a:ln>
            <a:miter lim="800000"/>
            <a:headEnd/>
            <a:tailEnd/>
          </a:ln>
        </p:spPr>
        <p:txBody>
          <a:bodyPr/>
          <a:lstStyle/>
          <a:p>
            <a:fld id="{88312D0A-1752-4738-A2E1-7E10549B623E}" type="slidenum">
              <a:rPr lang="sv-SE" altLang="sv-SE" smtClean="0">
                <a:cs typeface="Arial" charset="0"/>
              </a:rPr>
              <a:pPr/>
              <a:t>6</a:t>
            </a:fld>
            <a:endParaRPr lang="sv-SE" altLang="sv-SE">
              <a:cs typeface="Arial" charset="0"/>
            </a:endParaRPr>
          </a:p>
        </p:txBody>
      </p:sp>
    </p:spTree>
    <p:extLst>
      <p:ext uri="{BB962C8B-B14F-4D97-AF65-F5344CB8AC3E}">
        <p14:creationId xmlns:p14="http://schemas.microsoft.com/office/powerpoint/2010/main" val="1319657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BA33A3C-E41F-4071-9039-7FE6A8C8A565}" type="slidenum">
              <a:rPr lang="sv-SE" smtClean="0"/>
              <a:t>7</a:t>
            </a:fld>
            <a:endParaRPr lang="sv-SE"/>
          </a:p>
        </p:txBody>
      </p:sp>
    </p:spTree>
    <p:extLst>
      <p:ext uri="{BB962C8B-B14F-4D97-AF65-F5344CB8AC3E}">
        <p14:creationId xmlns:p14="http://schemas.microsoft.com/office/powerpoint/2010/main" val="152905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Vi har även möjlighet att ta med information dvs förflytta information av vikt mellan parterna. Det är en bedömning som görs om vi tex av dokumentationen hos våra myndigheter eller vården inte kan utläsa vilken planering som finns eller när personer riskerar att hamna mellan stolarna. </a:t>
            </a:r>
          </a:p>
          <a:p>
            <a:r>
              <a:rPr lang="sv-SE" sz="1200" kern="1200" dirty="0">
                <a:solidFill>
                  <a:schemeClr val="tx1"/>
                </a:solidFill>
                <a:effectLst/>
                <a:latin typeface="+mn-lt"/>
                <a:ea typeface="+mn-ea"/>
                <a:cs typeface="+mn-cs"/>
              </a:rPr>
              <a:t>Samt att förankra planeringen hör övriga parter som på olika sätt har kontakt med personen och behöver vara en del i att det blir en hållbar planering och den myndighet som står för försörjningen.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En förflyttning innebär en kort avgränsad frågeställning som exempelvis kan röra </a:t>
            </a:r>
          </a:p>
          <a:p>
            <a:r>
              <a:rPr lang="sv-SE" sz="1200" kern="1200" dirty="0">
                <a:solidFill>
                  <a:schemeClr val="tx1"/>
                </a:solidFill>
                <a:effectLst/>
                <a:latin typeface="+mn-lt"/>
                <a:ea typeface="+mn-ea"/>
                <a:cs typeface="+mn-cs"/>
              </a:rPr>
              <a:t>-uppföljning kring individen </a:t>
            </a:r>
          </a:p>
          <a:p>
            <a:r>
              <a:rPr lang="sv-SE" sz="1200" kern="1200" dirty="0">
                <a:solidFill>
                  <a:schemeClr val="tx1"/>
                </a:solidFill>
                <a:effectLst/>
                <a:latin typeface="+mn-lt"/>
                <a:ea typeface="+mn-ea"/>
                <a:cs typeface="+mn-cs"/>
              </a:rPr>
              <a:t>-fortsatt planering</a:t>
            </a:r>
          </a:p>
          <a:p>
            <a:r>
              <a:rPr lang="sv-SE" sz="1200" kern="1200" dirty="0">
                <a:solidFill>
                  <a:schemeClr val="tx1"/>
                </a:solidFill>
                <a:effectLst/>
                <a:latin typeface="+mn-lt"/>
                <a:ea typeface="+mn-ea"/>
                <a:cs typeface="+mn-cs"/>
              </a:rPr>
              <a:t>-möjliga rehabiliteringsvägar</a:t>
            </a:r>
          </a:p>
          <a:p>
            <a:r>
              <a:rPr lang="sv-SE" sz="1200" kern="1200" dirty="0">
                <a:solidFill>
                  <a:schemeClr val="tx1"/>
                </a:solidFill>
                <a:effectLst/>
                <a:latin typeface="+mn-lt"/>
                <a:ea typeface="+mn-ea"/>
                <a:cs typeface="+mn-cs"/>
              </a:rPr>
              <a:t>Representanten i </a:t>
            </a:r>
            <a:r>
              <a:rPr lang="sv-SE" sz="1200" kern="1200" dirty="0" err="1">
                <a:solidFill>
                  <a:schemeClr val="tx1"/>
                </a:solidFill>
                <a:effectLst/>
                <a:latin typeface="+mn-lt"/>
                <a:ea typeface="+mn-ea"/>
                <a:cs typeface="+mn-cs"/>
              </a:rPr>
              <a:t>ReSam</a:t>
            </a:r>
            <a:r>
              <a:rPr lang="sv-SE" sz="1200" kern="1200" dirty="0">
                <a:solidFill>
                  <a:schemeClr val="tx1"/>
                </a:solidFill>
                <a:effectLst/>
                <a:latin typeface="+mn-lt"/>
                <a:ea typeface="+mn-ea"/>
                <a:cs typeface="+mn-cs"/>
              </a:rPr>
              <a:t> har ansvar för att ta med frågan till och från sin myndighet, ta med innebär ta kontakt och boka in handläggare/ läkare på kommande team hos part alternativt mejl eller telefonkontakt i överenskommelse med remittent. </a:t>
            </a:r>
          </a:p>
          <a:p>
            <a:r>
              <a:rPr lang="sv-SE" sz="1200" kern="1200" dirty="0">
                <a:solidFill>
                  <a:schemeClr val="tx1"/>
                </a:solidFill>
                <a:effectLst/>
                <a:latin typeface="+mn-lt"/>
                <a:ea typeface="+mn-ea"/>
                <a:cs typeface="+mn-cs"/>
              </a:rPr>
              <a:t>Återkoppling till remittent sker antingen vid kommande team eller via mejl/telefon beroende på ärendets art.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Under perioden jan- augusti i år har </a:t>
            </a:r>
            <a:r>
              <a:rPr lang="sv-SE" sz="1200" kern="1200" dirty="0" err="1">
                <a:solidFill>
                  <a:schemeClr val="tx1"/>
                </a:solidFill>
                <a:effectLst/>
                <a:latin typeface="+mn-lt"/>
                <a:ea typeface="+mn-ea"/>
                <a:cs typeface="+mn-cs"/>
              </a:rPr>
              <a:t>ReSam</a:t>
            </a:r>
            <a:r>
              <a:rPr lang="sv-SE" sz="1200" kern="1200" dirty="0">
                <a:solidFill>
                  <a:schemeClr val="tx1"/>
                </a:solidFill>
                <a:effectLst/>
                <a:latin typeface="+mn-lt"/>
                <a:ea typeface="+mn-ea"/>
                <a:cs typeface="+mn-cs"/>
              </a:rPr>
              <a:t> ansvarat för 286 förflyttningar av ärendeinformation till annan part, av totalt 760 ärende konsultationer. </a:t>
            </a:r>
          </a:p>
          <a:p>
            <a:r>
              <a:rPr lang="sv-SE"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EBA33A3C-E41F-4071-9039-7FE6A8C8A565}" type="slidenum">
              <a:rPr lang="sv-SE" smtClean="0"/>
              <a:t>8</a:t>
            </a:fld>
            <a:endParaRPr lang="sv-SE"/>
          </a:p>
        </p:txBody>
      </p:sp>
    </p:spTree>
    <p:extLst>
      <p:ext uri="{BB962C8B-B14F-4D97-AF65-F5344CB8AC3E}">
        <p14:creationId xmlns:p14="http://schemas.microsoft.com/office/powerpoint/2010/main" val="2861370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099"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v-SE" altLang="sv-SE" dirty="0"/>
          </a:p>
        </p:txBody>
      </p:sp>
      <p:sp>
        <p:nvSpPr>
          <p:cNvPr id="4100" name="Platshållare för bildnummer 3"/>
          <p:cNvSpPr>
            <a:spLocks noGrp="1"/>
          </p:cNvSpPr>
          <p:nvPr>
            <p:ph type="sldNum" sz="quarter" idx="5"/>
          </p:nvPr>
        </p:nvSpPr>
        <p:spPr bwMode="auto">
          <a:noFill/>
          <a:ln>
            <a:miter lim="800000"/>
            <a:headEnd/>
            <a:tailEnd/>
          </a:ln>
        </p:spPr>
        <p:txBody>
          <a:bodyPr/>
          <a:lstStyle/>
          <a:p>
            <a:fld id="{88312D0A-1752-4738-A2E1-7E10549B623E}" type="slidenum">
              <a:rPr lang="sv-SE" altLang="sv-SE" smtClean="0">
                <a:cs typeface="Arial" charset="0"/>
              </a:rPr>
              <a:pPr/>
              <a:t>9</a:t>
            </a:fld>
            <a:endParaRPr lang="sv-SE" altLang="sv-SE">
              <a:cs typeface="Arial" charset="0"/>
            </a:endParaRPr>
          </a:p>
        </p:txBody>
      </p:sp>
    </p:spTree>
    <p:extLst>
      <p:ext uri="{BB962C8B-B14F-4D97-AF65-F5344CB8AC3E}">
        <p14:creationId xmlns:p14="http://schemas.microsoft.com/office/powerpoint/2010/main" val="1815576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C48413F5-A1F8-4076-B46D-E76F113DEB50}" type="datetimeFigureOut">
              <a:rPr lang="sv-SE" smtClean="0"/>
              <a:t>2019-10-10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C8E54FE-B166-416C-9242-D1BFFB546A62}" type="slidenum">
              <a:rPr lang="sv-SE" smtClean="0"/>
              <a:t>‹#›</a:t>
            </a:fld>
            <a:endParaRPr lang="sv-SE"/>
          </a:p>
        </p:txBody>
      </p:sp>
    </p:spTree>
    <p:extLst>
      <p:ext uri="{BB962C8B-B14F-4D97-AF65-F5344CB8AC3E}">
        <p14:creationId xmlns:p14="http://schemas.microsoft.com/office/powerpoint/2010/main" val="4008839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48413F5-A1F8-4076-B46D-E76F113DEB50}" type="datetimeFigureOut">
              <a:rPr lang="sv-SE" smtClean="0"/>
              <a:t>2019-10-10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C8E54FE-B166-416C-9242-D1BFFB546A62}" type="slidenum">
              <a:rPr lang="sv-SE" smtClean="0"/>
              <a:t>‹#›</a:t>
            </a:fld>
            <a:endParaRPr lang="sv-SE"/>
          </a:p>
        </p:txBody>
      </p:sp>
    </p:spTree>
    <p:extLst>
      <p:ext uri="{BB962C8B-B14F-4D97-AF65-F5344CB8AC3E}">
        <p14:creationId xmlns:p14="http://schemas.microsoft.com/office/powerpoint/2010/main" val="1349016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48413F5-A1F8-4076-B46D-E76F113DEB50}" type="datetimeFigureOut">
              <a:rPr lang="sv-SE" smtClean="0"/>
              <a:t>2019-10-10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C8E54FE-B166-416C-9242-D1BFFB546A62}" type="slidenum">
              <a:rPr lang="sv-SE" smtClean="0"/>
              <a:t>‹#›</a:t>
            </a:fld>
            <a:endParaRPr lang="sv-SE"/>
          </a:p>
        </p:txBody>
      </p:sp>
    </p:spTree>
    <p:extLst>
      <p:ext uri="{BB962C8B-B14F-4D97-AF65-F5344CB8AC3E}">
        <p14:creationId xmlns:p14="http://schemas.microsoft.com/office/powerpoint/2010/main" val="1086971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ld + grafik höger">
    <p:spTree>
      <p:nvGrpSpPr>
        <p:cNvPr id="1" name=""/>
        <p:cNvGrpSpPr/>
        <p:nvPr/>
      </p:nvGrpSpPr>
      <p:grpSpPr>
        <a:xfrm>
          <a:off x="0" y="0"/>
          <a:ext cx="0" cy="0"/>
          <a:chOff x="0" y="0"/>
          <a:chExt cx="0" cy="0"/>
        </a:xfrm>
      </p:grpSpPr>
      <p:sp>
        <p:nvSpPr>
          <p:cNvPr id="4" name="Platshållare för bildnummer 3"/>
          <p:cNvSpPr>
            <a:spLocks noGrp="1"/>
          </p:cNvSpPr>
          <p:nvPr>
            <p:ph type="sldNum" sz="quarter" idx="11"/>
          </p:nvPr>
        </p:nvSpPr>
        <p:spPr>
          <a:xfrm>
            <a:off x="11064069" y="6269050"/>
            <a:ext cx="603395" cy="417576"/>
          </a:xfrm>
          <a:prstGeom prst="rect">
            <a:avLst/>
          </a:prstGeom>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239185" y="1368000"/>
            <a:ext cx="408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a:t>Klicka på ikonen för att infoga bild.</a:t>
            </a:r>
          </a:p>
        </p:txBody>
      </p:sp>
      <p:sp>
        <p:nvSpPr>
          <p:cNvPr id="5" name="Rubrik 4"/>
          <p:cNvSpPr>
            <a:spLocks noGrp="1"/>
          </p:cNvSpPr>
          <p:nvPr>
            <p:ph type="title" hasCustomPrompt="1"/>
          </p:nvPr>
        </p:nvSpPr>
        <p:spPr/>
        <p:txBody>
          <a:bodyPr/>
          <a:lstStyle/>
          <a:p>
            <a:r>
              <a:rPr lang="sv-SE" dirty="0"/>
              <a:t>Rubrik </a:t>
            </a:r>
            <a:r>
              <a:rPr lang="sv-SE" dirty="0" err="1"/>
              <a:t>rubrik</a:t>
            </a:r>
            <a:r>
              <a:rPr lang="sv-SE" dirty="0"/>
              <a:t> </a:t>
            </a:r>
            <a:r>
              <a:rPr lang="sv-SE" dirty="0" err="1"/>
              <a:t>rubrik</a:t>
            </a:r>
            <a:endParaRPr lang="sv-SE" dirty="0"/>
          </a:p>
        </p:txBody>
      </p:sp>
      <p:sp>
        <p:nvSpPr>
          <p:cNvPr id="11" name="Platshållare för innehåll 7"/>
          <p:cNvSpPr>
            <a:spLocks noGrp="1"/>
          </p:cNvSpPr>
          <p:nvPr>
            <p:ph sz="quarter" idx="13" hasCustomPrompt="1"/>
          </p:nvPr>
        </p:nvSpPr>
        <p:spPr>
          <a:xfrm>
            <a:off x="4776000" y="1368000"/>
            <a:ext cx="7152000" cy="4824000"/>
          </a:xfrm>
          <a:solidFill>
            <a:schemeClr val="bg1">
              <a:lumMod val="95000"/>
            </a:schemeClr>
          </a:solidFill>
        </p:spPr>
        <p:txBody>
          <a:bodyPr lIns="180000" tIns="180000"/>
          <a:lstStyle>
            <a:lvl1pPr>
              <a:defRPr sz="1200"/>
            </a:lvl1pPr>
          </a:lstStyle>
          <a:p>
            <a:pPr lvl="0"/>
            <a:r>
              <a:rPr lang="sv-SE" dirty="0"/>
              <a:t>Klicka på en av ikonerna för att infoga bild, diagram, film etc.</a:t>
            </a:r>
          </a:p>
        </p:txBody>
      </p:sp>
    </p:spTree>
    <p:extLst>
      <p:ext uri="{BB962C8B-B14F-4D97-AF65-F5344CB8AC3E}">
        <p14:creationId xmlns:p14="http://schemas.microsoft.com/office/powerpoint/2010/main" val="33761758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48413F5-A1F8-4076-B46D-E76F113DEB50}" type="datetimeFigureOut">
              <a:rPr lang="sv-SE" smtClean="0"/>
              <a:t>2019-10-10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C8E54FE-B166-416C-9242-D1BFFB546A62}" type="slidenum">
              <a:rPr lang="sv-SE" smtClean="0"/>
              <a:t>‹#›</a:t>
            </a:fld>
            <a:endParaRPr lang="sv-SE"/>
          </a:p>
        </p:txBody>
      </p:sp>
    </p:spTree>
    <p:extLst>
      <p:ext uri="{BB962C8B-B14F-4D97-AF65-F5344CB8AC3E}">
        <p14:creationId xmlns:p14="http://schemas.microsoft.com/office/powerpoint/2010/main" val="2849936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C48413F5-A1F8-4076-B46D-E76F113DEB50}" type="datetimeFigureOut">
              <a:rPr lang="sv-SE" smtClean="0"/>
              <a:t>2019-10-10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C8E54FE-B166-416C-9242-D1BFFB546A62}" type="slidenum">
              <a:rPr lang="sv-SE" smtClean="0"/>
              <a:t>‹#›</a:t>
            </a:fld>
            <a:endParaRPr lang="sv-SE"/>
          </a:p>
        </p:txBody>
      </p:sp>
    </p:spTree>
    <p:extLst>
      <p:ext uri="{BB962C8B-B14F-4D97-AF65-F5344CB8AC3E}">
        <p14:creationId xmlns:p14="http://schemas.microsoft.com/office/powerpoint/2010/main" val="1744138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C48413F5-A1F8-4076-B46D-E76F113DEB50}" type="datetimeFigureOut">
              <a:rPr lang="sv-SE" smtClean="0"/>
              <a:t>2019-10-10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C8E54FE-B166-416C-9242-D1BFFB546A62}" type="slidenum">
              <a:rPr lang="sv-SE" smtClean="0"/>
              <a:t>‹#›</a:t>
            </a:fld>
            <a:endParaRPr lang="sv-SE"/>
          </a:p>
        </p:txBody>
      </p:sp>
    </p:spTree>
    <p:extLst>
      <p:ext uri="{BB962C8B-B14F-4D97-AF65-F5344CB8AC3E}">
        <p14:creationId xmlns:p14="http://schemas.microsoft.com/office/powerpoint/2010/main" val="2031690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C48413F5-A1F8-4076-B46D-E76F113DEB50}" type="datetimeFigureOut">
              <a:rPr lang="sv-SE" smtClean="0"/>
              <a:t>2019-10-10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BC8E54FE-B166-416C-9242-D1BFFB546A62}" type="slidenum">
              <a:rPr lang="sv-SE" smtClean="0"/>
              <a:t>‹#›</a:t>
            </a:fld>
            <a:endParaRPr lang="sv-SE"/>
          </a:p>
        </p:txBody>
      </p:sp>
    </p:spTree>
    <p:extLst>
      <p:ext uri="{BB962C8B-B14F-4D97-AF65-F5344CB8AC3E}">
        <p14:creationId xmlns:p14="http://schemas.microsoft.com/office/powerpoint/2010/main" val="1007391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C48413F5-A1F8-4076-B46D-E76F113DEB50}" type="datetimeFigureOut">
              <a:rPr lang="sv-SE" smtClean="0"/>
              <a:t>2019-10-10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BC8E54FE-B166-416C-9242-D1BFFB546A62}" type="slidenum">
              <a:rPr lang="sv-SE" smtClean="0"/>
              <a:t>‹#›</a:t>
            </a:fld>
            <a:endParaRPr lang="sv-SE"/>
          </a:p>
        </p:txBody>
      </p:sp>
    </p:spTree>
    <p:extLst>
      <p:ext uri="{BB962C8B-B14F-4D97-AF65-F5344CB8AC3E}">
        <p14:creationId xmlns:p14="http://schemas.microsoft.com/office/powerpoint/2010/main" val="1004826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48413F5-A1F8-4076-B46D-E76F113DEB50}" type="datetimeFigureOut">
              <a:rPr lang="sv-SE" smtClean="0"/>
              <a:t>2019-10-10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BC8E54FE-B166-416C-9242-D1BFFB546A62}" type="slidenum">
              <a:rPr lang="sv-SE" smtClean="0"/>
              <a:t>‹#›</a:t>
            </a:fld>
            <a:endParaRPr lang="sv-SE"/>
          </a:p>
        </p:txBody>
      </p:sp>
    </p:spTree>
    <p:extLst>
      <p:ext uri="{BB962C8B-B14F-4D97-AF65-F5344CB8AC3E}">
        <p14:creationId xmlns:p14="http://schemas.microsoft.com/office/powerpoint/2010/main" val="1132014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C48413F5-A1F8-4076-B46D-E76F113DEB50}" type="datetimeFigureOut">
              <a:rPr lang="sv-SE" smtClean="0"/>
              <a:t>2019-10-10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C8E54FE-B166-416C-9242-D1BFFB546A62}" type="slidenum">
              <a:rPr lang="sv-SE" smtClean="0"/>
              <a:t>‹#›</a:t>
            </a:fld>
            <a:endParaRPr lang="sv-SE"/>
          </a:p>
        </p:txBody>
      </p:sp>
    </p:spTree>
    <p:extLst>
      <p:ext uri="{BB962C8B-B14F-4D97-AF65-F5344CB8AC3E}">
        <p14:creationId xmlns:p14="http://schemas.microsoft.com/office/powerpoint/2010/main" val="569803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C48413F5-A1F8-4076-B46D-E76F113DEB50}" type="datetimeFigureOut">
              <a:rPr lang="sv-SE" smtClean="0"/>
              <a:t>2019-10-10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C8E54FE-B166-416C-9242-D1BFFB546A62}" type="slidenum">
              <a:rPr lang="sv-SE" smtClean="0"/>
              <a:t>‹#›</a:t>
            </a:fld>
            <a:endParaRPr lang="sv-SE"/>
          </a:p>
        </p:txBody>
      </p:sp>
    </p:spTree>
    <p:extLst>
      <p:ext uri="{BB962C8B-B14F-4D97-AF65-F5344CB8AC3E}">
        <p14:creationId xmlns:p14="http://schemas.microsoft.com/office/powerpoint/2010/main" val="2223489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413F5-A1F8-4076-B46D-E76F113DEB50}" type="datetimeFigureOut">
              <a:rPr lang="sv-SE" smtClean="0"/>
              <a:t>2019-10-10</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8E54FE-B166-416C-9242-D1BFFB546A62}" type="slidenum">
              <a:rPr lang="sv-SE" smtClean="0"/>
              <a:t>‹#›</a:t>
            </a:fld>
            <a:endParaRPr lang="sv-SE"/>
          </a:p>
        </p:txBody>
      </p:sp>
    </p:spTree>
    <p:extLst>
      <p:ext uri="{BB962C8B-B14F-4D97-AF65-F5344CB8AC3E}">
        <p14:creationId xmlns:p14="http://schemas.microsoft.com/office/powerpoint/2010/main" val="1468171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cid:_1_077D0A78077994280032109AC1258144" TargetMode="External"/><Relationship Id="rId11" Type="http://schemas.openxmlformats.org/officeDocument/2006/relationships/image" Target="../media/image6.png"/><Relationship Id="rId5" Type="http://schemas.openxmlformats.org/officeDocument/2006/relationships/image" Target="../media/image3.gif"/><Relationship Id="rId10" Type="http://schemas.openxmlformats.org/officeDocument/2006/relationships/image" Target="../media/image1.png"/><Relationship Id="rId4" Type="http://schemas.openxmlformats.org/officeDocument/2006/relationships/image" Target="../media/image2.jpg"/><Relationship Id="rId9"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0.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png"/><Relationship Id="rId5" Type="http://schemas.openxmlformats.org/officeDocument/2006/relationships/oleObject" Target="../embeddings/oleObject8.bin"/><Relationship Id="rId10" Type="http://schemas.openxmlformats.org/officeDocument/2006/relationships/image" Target="cid:_1_077D0A78077994280032109AC1258144" TargetMode="External"/><Relationship Id="rId4" Type="http://schemas.openxmlformats.org/officeDocument/2006/relationships/image" Target="../media/image5.png"/><Relationship Id="rId9" Type="http://schemas.openxmlformats.org/officeDocument/2006/relationships/image" Target="../media/image3.gif"/></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1.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png"/><Relationship Id="rId11" Type="http://schemas.openxmlformats.org/officeDocument/2006/relationships/image" Target="../media/image10.jpg"/><Relationship Id="rId5" Type="http://schemas.openxmlformats.org/officeDocument/2006/relationships/oleObject" Target="../embeddings/oleObject9.bin"/><Relationship Id="rId10" Type="http://schemas.openxmlformats.org/officeDocument/2006/relationships/image" Target="cid:_1_077D0A78077994280032109AC1258144" TargetMode="External"/><Relationship Id="rId4" Type="http://schemas.openxmlformats.org/officeDocument/2006/relationships/image" Target="../media/image5.png"/><Relationship Id="rId9" Type="http://schemas.openxmlformats.org/officeDocument/2006/relationships/image" Target="../media/image3.gif"/></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2.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png"/><Relationship Id="rId5" Type="http://schemas.openxmlformats.org/officeDocument/2006/relationships/oleObject" Target="../embeddings/oleObject10.bin"/><Relationship Id="rId10" Type="http://schemas.openxmlformats.org/officeDocument/2006/relationships/image" Target="cid:_1_077D0A78077994280032109AC1258144" TargetMode="External"/><Relationship Id="rId4" Type="http://schemas.openxmlformats.org/officeDocument/2006/relationships/image" Target="../media/image5.png"/><Relationship Id="rId9" Type="http://schemas.openxmlformats.org/officeDocument/2006/relationships/image" Target="../media/image3.gif"/></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3.xml"/><Relationship Id="rId7" Type="http://schemas.openxmlformats.org/officeDocument/2006/relationships/image" Target="../media/image6.png"/><Relationship Id="rId12"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png"/><Relationship Id="rId11" Type="http://schemas.openxmlformats.org/officeDocument/2006/relationships/chart" Target="../charts/chart1.xml"/><Relationship Id="rId5" Type="http://schemas.openxmlformats.org/officeDocument/2006/relationships/oleObject" Target="../embeddings/oleObject11.bin"/><Relationship Id="rId10" Type="http://schemas.openxmlformats.org/officeDocument/2006/relationships/image" Target="cid:_1_077D0A78077994280032109AC1258144" TargetMode="External"/><Relationship Id="rId4" Type="http://schemas.openxmlformats.org/officeDocument/2006/relationships/image" Target="../media/image5.png"/><Relationship Id="rId9" Type="http://schemas.openxmlformats.org/officeDocument/2006/relationships/image" Target="../media/image3.gif"/></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4.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1.png"/><Relationship Id="rId5" Type="http://schemas.openxmlformats.org/officeDocument/2006/relationships/oleObject" Target="../embeddings/oleObject12.bin"/><Relationship Id="rId10" Type="http://schemas.openxmlformats.org/officeDocument/2006/relationships/image" Target="cid:_1_077D0A78077994280032109AC1258144" TargetMode="External"/><Relationship Id="rId4" Type="http://schemas.openxmlformats.org/officeDocument/2006/relationships/image" Target="../media/image5.png"/><Relationship Id="rId9" Type="http://schemas.openxmlformats.org/officeDocument/2006/relationships/image" Target="../media/image3.gif"/></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5.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1.png"/><Relationship Id="rId11" Type="http://schemas.openxmlformats.org/officeDocument/2006/relationships/image" Target="cid:_1_077D0A78077994280032109AC1258144" TargetMode="External"/><Relationship Id="rId5" Type="http://schemas.openxmlformats.org/officeDocument/2006/relationships/oleObject" Target="../embeddings/oleObject13.bin"/><Relationship Id="rId10" Type="http://schemas.openxmlformats.org/officeDocument/2006/relationships/image" Target="../media/image3.gif"/><Relationship Id="rId4" Type="http://schemas.openxmlformats.org/officeDocument/2006/relationships/image" Target="../media/image5.png"/><Relationship Id="rId9" Type="http://schemas.openxmlformats.org/officeDocument/2006/relationships/hyperlink" Target="http://www.samverkanvg.s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png"/><Relationship Id="rId11" Type="http://schemas.openxmlformats.org/officeDocument/2006/relationships/image" Target="../media/image7.emf"/><Relationship Id="rId5" Type="http://schemas.openxmlformats.org/officeDocument/2006/relationships/oleObject" Target="../embeddings/oleObject2.bin"/><Relationship Id="rId10" Type="http://schemas.openxmlformats.org/officeDocument/2006/relationships/image" Target="cid:_1_077D0A78077994280032109AC1258144" TargetMode="External"/><Relationship Id="rId4" Type="http://schemas.openxmlformats.org/officeDocument/2006/relationships/image" Target="../media/image5.png"/><Relationship Id="rId9" Type="http://schemas.openxmlformats.org/officeDocument/2006/relationships/image" Target="../media/image3.gif"/></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png"/><Relationship Id="rId5" Type="http://schemas.openxmlformats.org/officeDocument/2006/relationships/oleObject" Target="../embeddings/oleObject3.bin"/><Relationship Id="rId10" Type="http://schemas.openxmlformats.org/officeDocument/2006/relationships/image" Target="cid:_1_077D0A78077994280032109AC1258144" TargetMode="External"/><Relationship Id="rId4" Type="http://schemas.openxmlformats.org/officeDocument/2006/relationships/image" Target="../media/image5.png"/><Relationship Id="rId9" Type="http://schemas.openxmlformats.org/officeDocument/2006/relationships/image" Target="../media/image3.gif"/></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png"/><Relationship Id="rId11" Type="http://schemas.openxmlformats.org/officeDocument/2006/relationships/image" Target="../media/image8.jpeg"/><Relationship Id="rId5" Type="http://schemas.openxmlformats.org/officeDocument/2006/relationships/oleObject" Target="../embeddings/oleObject4.bin"/><Relationship Id="rId10" Type="http://schemas.openxmlformats.org/officeDocument/2006/relationships/image" Target="cid:_1_077D0A78077994280032109AC1258144" TargetMode="External"/><Relationship Id="rId4" Type="http://schemas.openxmlformats.org/officeDocument/2006/relationships/image" Target="../media/image5.png"/><Relationship Id="rId9" Type="http://schemas.openxmlformats.org/officeDocument/2006/relationships/image" Target="../media/image3.gif"/></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5.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png"/><Relationship Id="rId11" Type="http://schemas.openxmlformats.org/officeDocument/2006/relationships/image" Target="../media/image9.png"/><Relationship Id="rId5" Type="http://schemas.openxmlformats.org/officeDocument/2006/relationships/oleObject" Target="../embeddings/oleObject5.bin"/><Relationship Id="rId10" Type="http://schemas.openxmlformats.org/officeDocument/2006/relationships/image" Target="cid:_1_077D0A78077994280032109AC1258144" TargetMode="External"/><Relationship Id="rId4" Type="http://schemas.openxmlformats.org/officeDocument/2006/relationships/image" Target="../media/image5.png"/><Relationship Id="rId9" Type="http://schemas.openxmlformats.org/officeDocument/2006/relationships/image" Target="../media/image3.gif"/></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6.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png"/><Relationship Id="rId5" Type="http://schemas.openxmlformats.org/officeDocument/2006/relationships/oleObject" Target="../embeddings/oleObject6.bin"/><Relationship Id="rId10" Type="http://schemas.openxmlformats.org/officeDocument/2006/relationships/image" Target="cid:_1_077D0A78077994280032109AC1258144" TargetMode="External"/><Relationship Id="rId4" Type="http://schemas.openxmlformats.org/officeDocument/2006/relationships/image" Target="../media/image5.png"/><Relationship Id="rId9"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cid:_1_077D0A78077994280032109AC125814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cid:_1_077D0A78077994280032109AC1258144"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9.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png"/><Relationship Id="rId5" Type="http://schemas.openxmlformats.org/officeDocument/2006/relationships/oleObject" Target="../embeddings/oleObject7.bin"/><Relationship Id="rId10" Type="http://schemas.openxmlformats.org/officeDocument/2006/relationships/image" Target="cid:_1_077D0A78077994280032109AC1258144" TargetMode="External"/><Relationship Id="rId4" Type="http://schemas.openxmlformats.org/officeDocument/2006/relationships/image" Target="../media/image5.png"/><Relationship Id="rId9"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519F7C-CB80-4B11-B7E5-20EFBED9EEA6}"/>
              </a:ext>
            </a:extLst>
          </p:cNvPr>
          <p:cNvSpPr>
            <a:spLocks noGrp="1"/>
          </p:cNvSpPr>
          <p:nvPr>
            <p:ph type="title"/>
          </p:nvPr>
        </p:nvSpPr>
        <p:spPr>
          <a:xfrm>
            <a:off x="1524000" y="2495334"/>
            <a:ext cx="9144000" cy="2074872"/>
          </a:xfrm>
        </p:spPr>
        <p:txBody>
          <a:bodyPr vert="horz" lIns="91440" tIns="45720" rIns="91440" bIns="45720" rtlCol="0" anchor="b">
            <a:normAutofit/>
          </a:bodyPr>
          <a:lstStyle/>
          <a:p>
            <a:pPr algn="ctr"/>
            <a:r>
              <a:rPr lang="en-US" b="1" kern="1200" dirty="0" err="1">
                <a:solidFill>
                  <a:schemeClr val="tx1"/>
                </a:solidFill>
                <a:latin typeface="+mj-lt"/>
                <a:ea typeface="+mj-ea"/>
                <a:cs typeface="+mj-cs"/>
              </a:rPr>
              <a:t>ReSam</a:t>
            </a:r>
            <a:r>
              <a:rPr lang="en-US" b="1" kern="1200" dirty="0">
                <a:solidFill>
                  <a:schemeClr val="tx1"/>
                </a:solidFill>
                <a:latin typeface="+mj-lt"/>
                <a:ea typeface="+mj-ea"/>
                <a:cs typeface="+mj-cs"/>
              </a:rPr>
              <a:t> – </a:t>
            </a:r>
            <a:r>
              <a:rPr lang="en-US" b="1" kern="1200" dirty="0" err="1">
                <a:solidFill>
                  <a:schemeClr val="tx1"/>
                </a:solidFill>
                <a:latin typeface="+mj-lt"/>
                <a:ea typeface="+mj-ea"/>
                <a:cs typeface="+mj-cs"/>
              </a:rPr>
              <a:t>Rehabilitering</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i</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Samverkan</a:t>
            </a:r>
            <a:br>
              <a:rPr lang="en-US" b="1" dirty="0"/>
            </a:br>
            <a:r>
              <a:rPr lang="en-US" sz="3600" b="1" kern="1200" dirty="0" err="1">
                <a:solidFill>
                  <a:schemeClr val="tx1"/>
                </a:solidFill>
                <a:latin typeface="+mj-lt"/>
                <a:ea typeface="+mj-ea"/>
                <a:cs typeface="+mj-cs"/>
              </a:rPr>
              <a:t>myndighetsgemensamt</a:t>
            </a:r>
            <a:r>
              <a:rPr lang="en-US" sz="3600" b="1" kern="1200" dirty="0">
                <a:solidFill>
                  <a:schemeClr val="tx1"/>
                </a:solidFill>
                <a:latin typeface="+mj-lt"/>
                <a:ea typeface="+mj-ea"/>
                <a:cs typeface="+mj-cs"/>
              </a:rPr>
              <a:t> team</a:t>
            </a:r>
            <a:br>
              <a:rPr lang="en-US" sz="3000" kern="1200" dirty="0">
                <a:solidFill>
                  <a:schemeClr val="tx1"/>
                </a:solidFill>
                <a:latin typeface="+mj-lt"/>
                <a:ea typeface="+mj-ea"/>
                <a:cs typeface="+mj-cs"/>
              </a:rPr>
            </a:br>
            <a:endParaRPr lang="en-US" sz="3000" kern="1200" dirty="0">
              <a:solidFill>
                <a:schemeClr val="tx1"/>
              </a:solidFill>
              <a:latin typeface="+mj-lt"/>
              <a:ea typeface="+mj-ea"/>
              <a:cs typeface="+mj-cs"/>
            </a:endParaRPr>
          </a:p>
        </p:txBody>
      </p:sp>
      <p:sp>
        <p:nvSpPr>
          <p:cNvPr id="16" name="Freeform 31">
            <a:extLst>
              <a:ext uri="{FF2B5EF4-FFF2-40B4-BE49-F238E27FC236}">
                <a16:creationId xmlns:a16="http://schemas.microsoft.com/office/drawing/2014/main" id="{A2AEA782-0EA4-42E9-871D-7401D6A09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75140" cy="2130951"/>
          </a:xfrm>
          <a:custGeom>
            <a:avLst/>
            <a:gdLst>
              <a:gd name="connsiteX0" fmla="*/ 0 w 4475140"/>
              <a:gd name="connsiteY0" fmla="*/ 0 h 2130951"/>
              <a:gd name="connsiteX1" fmla="*/ 1074821 w 4475140"/>
              <a:gd name="connsiteY1" fmla="*/ 0 h 2130951"/>
              <a:gd name="connsiteX2" fmla="*/ 1074821 w 4475140"/>
              <a:gd name="connsiteY2" fmla="*/ 478 h 2130951"/>
              <a:gd name="connsiteX3" fmla="*/ 4475140 w 4475140"/>
              <a:gd name="connsiteY3" fmla="*/ 478 h 2130951"/>
              <a:gd name="connsiteX4" fmla="*/ 3488452 w 4475140"/>
              <a:gd name="connsiteY4" fmla="*/ 2130951 h 2130951"/>
              <a:gd name="connsiteX5" fmla="*/ 0 w 4475140"/>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30951">
                <a:moveTo>
                  <a:pt x="0" y="0"/>
                </a:moveTo>
                <a:lnTo>
                  <a:pt x="1074821" y="0"/>
                </a:lnTo>
                <a:lnTo>
                  <a:pt x="1074821" y="478"/>
                </a:lnTo>
                <a:lnTo>
                  <a:pt x="4475140" y="478"/>
                </a:lnTo>
                <a:lnTo>
                  <a:pt x="3488452" y="2130951"/>
                </a:lnTo>
                <a:lnTo>
                  <a:pt x="0" y="2130951"/>
                </a:lnTo>
                <a:close/>
              </a:path>
            </a:pathLst>
          </a:custGeom>
          <a:solidFill>
            <a:srgbClr val="3F545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latshållare för innehåll 6">
            <a:extLst>
              <a:ext uri="{FF2B5EF4-FFF2-40B4-BE49-F238E27FC236}">
                <a16:creationId xmlns:a16="http://schemas.microsoft.com/office/drawing/2014/main" id="{BD709ACE-5561-48D1-AC8B-ABE00C84F92F}"/>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39446" r="1" b="16218"/>
          <a:stretch/>
        </p:blipFill>
        <p:spPr>
          <a:xfrm>
            <a:off x="3649318" y="10"/>
            <a:ext cx="8542682" cy="2130463"/>
          </a:xfrm>
          <a:custGeom>
            <a:avLst/>
            <a:gdLst>
              <a:gd name="connsiteX0" fmla="*/ 986689 w 8542682"/>
              <a:gd name="connsiteY0" fmla="*/ 0 h 2130473"/>
              <a:gd name="connsiteX1" fmla="*/ 8542682 w 8542682"/>
              <a:gd name="connsiteY1" fmla="*/ 0 h 2130473"/>
              <a:gd name="connsiteX2" fmla="*/ 8542682 w 8542682"/>
              <a:gd name="connsiteY2" fmla="*/ 2130473 h 2130473"/>
              <a:gd name="connsiteX3" fmla="*/ 0 w 8542682"/>
              <a:gd name="connsiteY3" fmla="*/ 2130473 h 2130473"/>
            </a:gdLst>
            <a:ahLst/>
            <a:cxnLst>
              <a:cxn ang="0">
                <a:pos x="connsiteX0" y="connsiteY0"/>
              </a:cxn>
              <a:cxn ang="0">
                <a:pos x="connsiteX1" y="connsiteY1"/>
              </a:cxn>
              <a:cxn ang="0">
                <a:pos x="connsiteX2" y="connsiteY2"/>
              </a:cxn>
              <a:cxn ang="0">
                <a:pos x="connsiteX3" y="connsiteY3"/>
              </a:cxn>
            </a:cxnLst>
            <a:rect l="l" t="t" r="r" b="b"/>
            <a:pathLst>
              <a:path w="8542682" h="2130473">
                <a:moveTo>
                  <a:pt x="986689" y="0"/>
                </a:moveTo>
                <a:lnTo>
                  <a:pt x="8542682" y="0"/>
                </a:lnTo>
                <a:lnTo>
                  <a:pt x="8542682" y="2130473"/>
                </a:lnTo>
                <a:lnTo>
                  <a:pt x="0" y="2130473"/>
                </a:lnTo>
                <a:close/>
              </a:path>
            </a:pathLst>
          </a:custGeom>
        </p:spPr>
      </p:pic>
      <p:sp>
        <p:nvSpPr>
          <p:cNvPr id="18" name="Freeform 34">
            <a:extLst>
              <a:ext uri="{FF2B5EF4-FFF2-40B4-BE49-F238E27FC236}">
                <a16:creationId xmlns:a16="http://schemas.microsoft.com/office/drawing/2014/main" id="{B0992639-1CDA-4FE6-BB95-E13221490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716860" y="4682362"/>
            <a:ext cx="4475140" cy="2174680"/>
          </a:xfrm>
          <a:custGeom>
            <a:avLst/>
            <a:gdLst>
              <a:gd name="connsiteX0" fmla="*/ 3468199 w 4475140"/>
              <a:gd name="connsiteY0" fmla="*/ 2174680 h 2174680"/>
              <a:gd name="connsiteX1" fmla="*/ 0 w 4475140"/>
              <a:gd name="connsiteY1" fmla="*/ 2174680 h 2174680"/>
              <a:gd name="connsiteX2" fmla="*/ 0 w 4475140"/>
              <a:gd name="connsiteY2" fmla="*/ 0 h 2174680"/>
              <a:gd name="connsiteX3" fmla="*/ 1074821 w 4475140"/>
              <a:gd name="connsiteY3" fmla="*/ 0 h 2174680"/>
              <a:gd name="connsiteX4" fmla="*/ 1074821 w 4475140"/>
              <a:gd name="connsiteY4" fmla="*/ 478 h 2174680"/>
              <a:gd name="connsiteX5" fmla="*/ 4475140 w 4475140"/>
              <a:gd name="connsiteY5" fmla="*/ 478 h 21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74680">
                <a:moveTo>
                  <a:pt x="3468199" y="2174680"/>
                </a:moveTo>
                <a:lnTo>
                  <a:pt x="0" y="2174680"/>
                </a:lnTo>
                <a:lnTo>
                  <a:pt x="0" y="0"/>
                </a:lnTo>
                <a:lnTo>
                  <a:pt x="1074821" y="0"/>
                </a:lnTo>
                <a:lnTo>
                  <a:pt x="1074821" y="478"/>
                </a:lnTo>
                <a:lnTo>
                  <a:pt x="4475140" y="478"/>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Bildobjekt 3" descr="cid:_1_077D0A78077994280032109AC1258144">
            <a:extLst>
              <a:ext uri="{FF2B5EF4-FFF2-40B4-BE49-F238E27FC236}">
                <a16:creationId xmlns:a16="http://schemas.microsoft.com/office/drawing/2014/main" id="{B454D243-DF6F-48C0-BE32-CFE79E8ADA74}"/>
              </a:ext>
            </a:extLst>
          </p:cNvPr>
          <p:cNvPicPr/>
          <p:nvPr/>
        </p:nvPicPr>
        <p:blipFill rotWithShape="1">
          <a:blip r:embed="rId5" r:link="rId6">
            <a:extLst>
              <a:ext uri="{28A0092B-C50C-407E-A947-70E740481C1C}">
                <a14:useLocalDpi xmlns:a14="http://schemas.microsoft.com/office/drawing/2010/main" val="0"/>
              </a:ext>
            </a:extLst>
          </a:blip>
          <a:srcRect t="12817" r="-1" b="9558"/>
          <a:stretch>
            <a:fillRect/>
          </a:stretch>
        </p:blipFill>
        <p:spPr bwMode="auto">
          <a:xfrm>
            <a:off x="1459214" y="5108186"/>
            <a:ext cx="4636786" cy="1043139"/>
          </a:xfrm>
          <a:custGeom>
            <a:avLst/>
            <a:gdLst>
              <a:gd name="connsiteX0" fmla="*/ 0 w 8563376"/>
              <a:gd name="connsiteY0" fmla="*/ 0 h 2175160"/>
              <a:gd name="connsiteX1" fmla="*/ 8563376 w 8563376"/>
              <a:gd name="connsiteY1" fmla="*/ 0 h 2175160"/>
              <a:gd name="connsiteX2" fmla="*/ 7555992 w 8563376"/>
              <a:gd name="connsiteY2" fmla="*/ 2175160 h 2175160"/>
              <a:gd name="connsiteX3" fmla="*/ 0 w 8563376"/>
              <a:gd name="connsiteY3" fmla="*/ 2175160 h 2175160"/>
            </a:gdLst>
            <a:ahLst/>
            <a:cxnLst>
              <a:cxn ang="0">
                <a:pos x="connsiteX0" y="connsiteY0"/>
              </a:cxn>
              <a:cxn ang="0">
                <a:pos x="connsiteX1" y="connsiteY1"/>
              </a:cxn>
              <a:cxn ang="0">
                <a:pos x="connsiteX2" y="connsiteY2"/>
              </a:cxn>
              <a:cxn ang="0">
                <a:pos x="connsiteX3" y="connsiteY3"/>
              </a:cxn>
            </a:cxnLst>
            <a:rect l="l" t="t" r="r" b="b"/>
            <a:pathLst>
              <a:path w="8563376" h="2175160">
                <a:moveTo>
                  <a:pt x="0" y="0"/>
                </a:moveTo>
                <a:lnTo>
                  <a:pt x="8563376" y="0"/>
                </a:lnTo>
                <a:lnTo>
                  <a:pt x="7555992" y="2175160"/>
                </a:lnTo>
                <a:lnTo>
                  <a:pt x="0" y="2175160"/>
                </a:lnTo>
                <a:close/>
              </a:path>
            </a:pathLst>
          </a:custGeom>
          <a:noFill/>
        </p:spPr>
      </p:pic>
      <p:pic>
        <p:nvPicPr>
          <p:cNvPr id="10" name="Bildobjekt 14" descr="\\ads.sfa.se\data\Hemkataloger3\G14Hemkataloger\14160422\Mina dokument\My Pictures\AF-logga 2014.png">
            <a:extLst>
              <a:ext uri="{FF2B5EF4-FFF2-40B4-BE49-F238E27FC236}">
                <a16:creationId xmlns:a16="http://schemas.microsoft.com/office/drawing/2014/main" id="{F875018E-8A89-4A7C-BC9E-F954251E35AD}"/>
              </a:ext>
            </a:extLst>
          </p:cNvPr>
          <p:cNvPicPr>
            <a:picLocks noChangeAspect="1" noChangeArrowheads="1"/>
          </p:cNvPicPr>
          <p:nvPr/>
        </p:nvPicPr>
        <p:blipFill>
          <a:blip r:embed="rId7" cstate="print"/>
          <a:srcRect/>
          <a:stretch>
            <a:fillRect/>
          </a:stretch>
        </p:blipFill>
        <p:spPr bwMode="auto">
          <a:xfrm>
            <a:off x="853473" y="6330157"/>
            <a:ext cx="1543050" cy="190500"/>
          </a:xfrm>
          <a:prstGeom prst="rect">
            <a:avLst/>
          </a:prstGeom>
          <a:noFill/>
          <a:ln w="9525">
            <a:noFill/>
            <a:miter lim="800000"/>
            <a:headEnd/>
            <a:tailEnd/>
          </a:ln>
        </p:spPr>
      </p:pic>
      <p:pic>
        <p:nvPicPr>
          <p:cNvPr id="12" name="Bildobjekt 8">
            <a:extLst>
              <a:ext uri="{FF2B5EF4-FFF2-40B4-BE49-F238E27FC236}">
                <a16:creationId xmlns:a16="http://schemas.microsoft.com/office/drawing/2014/main" id="{883E82BF-63FF-476C-B327-125B79BC51C9}"/>
              </a:ext>
            </a:extLst>
          </p:cNvPr>
          <p:cNvPicPr>
            <a:picLocks noChangeAspect="1" noChangeArrowheads="1"/>
          </p:cNvPicPr>
          <p:nvPr/>
        </p:nvPicPr>
        <p:blipFill>
          <a:blip r:embed="rId8" cstate="print"/>
          <a:srcRect/>
          <a:stretch>
            <a:fillRect/>
          </a:stretch>
        </p:blipFill>
        <p:spPr bwMode="auto">
          <a:xfrm>
            <a:off x="2689025" y="6307932"/>
            <a:ext cx="1422400" cy="212725"/>
          </a:xfrm>
          <a:prstGeom prst="rect">
            <a:avLst/>
          </a:prstGeom>
          <a:noFill/>
          <a:ln w="9525">
            <a:noFill/>
            <a:miter lim="800000"/>
            <a:headEnd/>
            <a:tailEnd/>
          </a:ln>
        </p:spPr>
      </p:pic>
      <p:graphicFrame>
        <p:nvGraphicFramePr>
          <p:cNvPr id="13" name="Objekt 4">
            <a:extLst>
              <a:ext uri="{FF2B5EF4-FFF2-40B4-BE49-F238E27FC236}">
                <a16:creationId xmlns:a16="http://schemas.microsoft.com/office/drawing/2014/main" id="{26F5AA94-6750-493C-976E-BDD1BFED30E0}"/>
              </a:ext>
            </a:extLst>
          </p:cNvPr>
          <p:cNvGraphicFramePr>
            <a:graphicFrameLocks noChangeAspect="1"/>
          </p:cNvGraphicFramePr>
          <p:nvPr>
            <p:extLst>
              <p:ext uri="{D42A27DB-BD31-4B8C-83A1-F6EECF244321}">
                <p14:modId xmlns:p14="http://schemas.microsoft.com/office/powerpoint/2010/main" val="4020254982"/>
              </p:ext>
            </p:extLst>
          </p:nvPr>
        </p:nvGraphicFramePr>
        <p:xfrm>
          <a:off x="4485494" y="6254750"/>
          <a:ext cx="1223962" cy="341313"/>
        </p:xfrm>
        <a:graphic>
          <a:graphicData uri="http://schemas.openxmlformats.org/presentationml/2006/ole">
            <mc:AlternateContent xmlns:mc="http://schemas.openxmlformats.org/markup-compatibility/2006">
              <mc:Choice xmlns:v="urn:schemas-microsoft-com:vml" Requires="v">
                <p:oleObj spid="_x0000_s15396" name="Bitmappsbild" r:id="rId9" imgW="2228571" imgH="571731" progId="PBrush">
                  <p:embed/>
                </p:oleObj>
              </mc:Choice>
              <mc:Fallback>
                <p:oleObj name="Bitmappsbild" r:id="rId9" imgW="2228571" imgH="571731" progId="PBrush">
                  <p:embed/>
                  <p:pic>
                    <p:nvPicPr>
                      <p:cNvPr id="2056" name="Objek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85494" y="6254750"/>
                        <a:ext cx="1223962" cy="341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 name="Bildobjekt 12">
            <a:extLst>
              <a:ext uri="{FF2B5EF4-FFF2-40B4-BE49-F238E27FC236}">
                <a16:creationId xmlns:a16="http://schemas.microsoft.com/office/drawing/2014/main" id="{D48D136A-18A8-4929-8996-B7D077C4BE82}"/>
              </a:ext>
            </a:extLst>
          </p:cNvPr>
          <p:cNvPicPr>
            <a:picLocks noChangeAspect="1" noChangeArrowheads="1"/>
          </p:cNvPicPr>
          <p:nvPr/>
        </p:nvPicPr>
        <p:blipFill>
          <a:blip r:embed="rId11" cstate="print"/>
          <a:srcRect/>
          <a:stretch>
            <a:fillRect/>
          </a:stretch>
        </p:blipFill>
        <p:spPr bwMode="auto">
          <a:xfrm>
            <a:off x="5974970" y="6263482"/>
            <a:ext cx="738188" cy="257175"/>
          </a:xfrm>
          <a:prstGeom prst="rect">
            <a:avLst/>
          </a:prstGeom>
          <a:noFill/>
          <a:ln w="9525">
            <a:noFill/>
            <a:miter lim="800000"/>
            <a:headEnd/>
            <a:tailEnd/>
          </a:ln>
        </p:spPr>
      </p:pic>
      <p:sp>
        <p:nvSpPr>
          <p:cNvPr id="5" name="Rektangel 4">
            <a:extLst>
              <a:ext uri="{FF2B5EF4-FFF2-40B4-BE49-F238E27FC236}">
                <a16:creationId xmlns:a16="http://schemas.microsoft.com/office/drawing/2014/main" id="{9CD7A028-ED8F-4F9C-8D13-038C9DB9D09A}"/>
              </a:ext>
            </a:extLst>
          </p:cNvPr>
          <p:cNvSpPr/>
          <p:nvPr/>
        </p:nvSpPr>
        <p:spPr>
          <a:xfrm>
            <a:off x="8019713" y="6151325"/>
            <a:ext cx="4184479" cy="369332"/>
          </a:xfrm>
          <a:prstGeom prst="rect">
            <a:avLst/>
          </a:prstGeom>
        </p:spPr>
        <p:txBody>
          <a:bodyPr wrap="none">
            <a:spAutoFit/>
          </a:bodyPr>
          <a:lstStyle/>
          <a:p>
            <a:pPr>
              <a:defRPr/>
            </a:pPr>
            <a:r>
              <a:rPr lang="sv-SE" b="1" i="1" dirty="0"/>
              <a:t>Vi hjälps åt till arbete och självständigt liv</a:t>
            </a:r>
          </a:p>
        </p:txBody>
      </p:sp>
    </p:spTree>
    <p:extLst>
      <p:ext uri="{BB962C8B-B14F-4D97-AF65-F5344CB8AC3E}">
        <p14:creationId xmlns:p14="http://schemas.microsoft.com/office/powerpoint/2010/main" val="2969557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Rubrik 14"/>
          <p:cNvSpPr>
            <a:spLocks noGrp="1"/>
          </p:cNvSpPr>
          <p:nvPr>
            <p:ph type="title"/>
          </p:nvPr>
        </p:nvSpPr>
        <p:spPr>
          <a:xfrm>
            <a:off x="-34925" y="399722"/>
            <a:ext cx="10515600" cy="1325563"/>
          </a:xfrm>
        </p:spPr>
        <p:txBody>
          <a:bodyPr>
            <a:normAutofit/>
          </a:bodyPr>
          <a:lstStyle/>
          <a:p>
            <a:pPr algn="ctr"/>
            <a:r>
              <a:rPr lang="sv-SE" sz="3600" dirty="0"/>
              <a:t>          </a:t>
            </a:r>
            <a:endParaRPr lang="sv-SE" sz="3600" b="1" dirty="0"/>
          </a:p>
        </p:txBody>
      </p:sp>
      <p:sp>
        <p:nvSpPr>
          <p:cNvPr id="17" name="Platshållare för innehåll 16"/>
          <p:cNvSpPr>
            <a:spLocks noGrp="1"/>
          </p:cNvSpPr>
          <p:nvPr>
            <p:ph idx="1"/>
          </p:nvPr>
        </p:nvSpPr>
        <p:spPr/>
        <p:txBody>
          <a:bodyPr/>
          <a:lstStyle/>
          <a:p>
            <a:endParaRPr lang="sv-SE" dirty="0">
              <a:cs typeface="Arial" pitchFamily="34" charset="0"/>
            </a:endParaRPr>
          </a:p>
          <a:p>
            <a:pPr marL="0" indent="0">
              <a:buNone/>
            </a:pPr>
            <a:endParaRPr lang="sv-SE" dirty="0"/>
          </a:p>
        </p:txBody>
      </p:sp>
      <p:cxnSp>
        <p:nvCxnSpPr>
          <p:cNvPr id="10" name="Rak 9"/>
          <p:cNvCxnSpPr/>
          <p:nvPr/>
        </p:nvCxnSpPr>
        <p:spPr>
          <a:xfrm flipV="1">
            <a:off x="2424113" y="6164264"/>
            <a:ext cx="7848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ak 11"/>
          <p:cNvCxnSpPr/>
          <p:nvPr/>
        </p:nvCxnSpPr>
        <p:spPr>
          <a:xfrm>
            <a:off x="838200" y="1305342"/>
            <a:ext cx="0" cy="4608512"/>
          </a:xfrm>
          <a:prstGeom prst="line">
            <a:avLst/>
          </a:prstGeom>
        </p:spPr>
        <p:style>
          <a:lnRef idx="1">
            <a:schemeClr val="accent1"/>
          </a:lnRef>
          <a:fillRef idx="0">
            <a:schemeClr val="accent1"/>
          </a:fillRef>
          <a:effectRef idx="0">
            <a:schemeClr val="accent1"/>
          </a:effectRef>
          <a:fontRef idx="minor">
            <a:schemeClr val="tx1"/>
          </a:fontRef>
        </p:style>
      </p:cxnSp>
      <p:pic>
        <p:nvPicPr>
          <p:cNvPr id="2054" name="Bildobjekt 8"/>
          <p:cNvPicPr>
            <a:picLocks noChangeAspect="1" noChangeArrowheads="1"/>
          </p:cNvPicPr>
          <p:nvPr/>
        </p:nvPicPr>
        <p:blipFill>
          <a:blip r:embed="rId4" cstate="print"/>
          <a:srcRect/>
          <a:stretch>
            <a:fillRect/>
          </a:stretch>
        </p:blipFill>
        <p:spPr bwMode="auto">
          <a:xfrm>
            <a:off x="3800475" y="6276976"/>
            <a:ext cx="1422400" cy="212725"/>
          </a:xfrm>
          <a:prstGeom prst="rect">
            <a:avLst/>
          </a:prstGeom>
          <a:noFill/>
          <a:ln w="9525">
            <a:noFill/>
            <a:miter lim="800000"/>
            <a:headEnd/>
            <a:tailEnd/>
          </a:ln>
        </p:spPr>
      </p:pic>
      <p:sp>
        <p:nvSpPr>
          <p:cNvPr id="2055" name="Rectangle 8"/>
          <p:cNvSpPr>
            <a:spLocks noChangeArrowheads="1"/>
          </p:cNvSpPr>
          <p:nvPr/>
        </p:nvSpPr>
        <p:spPr bwMode="auto">
          <a:xfrm>
            <a:off x="-396552" y="43934"/>
            <a:ext cx="184731" cy="369332"/>
          </a:xfrm>
          <a:prstGeom prst="rect">
            <a:avLst/>
          </a:prstGeom>
          <a:noFill/>
          <a:ln w="9525">
            <a:noFill/>
            <a:miter lim="800000"/>
            <a:headEnd/>
            <a:tailEnd/>
          </a:ln>
          <a:effectLst/>
        </p:spPr>
        <p:txBody>
          <a:bodyPr wrap="none" anchor="ctr">
            <a:spAutoFit/>
          </a:bodyPr>
          <a:lstStyle/>
          <a:p>
            <a:endParaRPr lang="sv-SE" altLang="sv-SE"/>
          </a:p>
        </p:txBody>
      </p:sp>
      <p:graphicFrame>
        <p:nvGraphicFramePr>
          <p:cNvPr id="2056" name="Objekt 4"/>
          <p:cNvGraphicFramePr>
            <a:graphicFrameLocks noChangeAspect="1"/>
          </p:cNvGraphicFramePr>
          <p:nvPr/>
        </p:nvGraphicFramePr>
        <p:xfrm>
          <a:off x="5256213" y="6242051"/>
          <a:ext cx="1223962" cy="341313"/>
        </p:xfrm>
        <a:graphic>
          <a:graphicData uri="http://schemas.openxmlformats.org/presentationml/2006/ole">
            <mc:AlternateContent xmlns:mc="http://schemas.openxmlformats.org/markup-compatibility/2006">
              <mc:Choice xmlns:v="urn:schemas-microsoft-com:vml" Requires="v">
                <p:oleObj spid="_x0000_s7308" name="Bitmappsbild" r:id="rId5" imgW="2228571" imgH="571731" progId="PBrush">
                  <p:embed/>
                </p:oleObj>
              </mc:Choice>
              <mc:Fallback>
                <p:oleObj name="Bitmappsbild" r:id="rId5" imgW="2228571" imgH="571731"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6213" y="6242051"/>
                        <a:ext cx="1223962" cy="341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7" name="Bildobjekt 12"/>
          <p:cNvPicPr>
            <a:picLocks noChangeAspect="1" noChangeArrowheads="1"/>
          </p:cNvPicPr>
          <p:nvPr/>
        </p:nvPicPr>
        <p:blipFill>
          <a:blip r:embed="rId7" cstate="print"/>
          <a:srcRect/>
          <a:stretch>
            <a:fillRect/>
          </a:stretch>
        </p:blipFill>
        <p:spPr bwMode="auto">
          <a:xfrm>
            <a:off x="6600825" y="6276976"/>
            <a:ext cx="738188" cy="257175"/>
          </a:xfrm>
          <a:prstGeom prst="rect">
            <a:avLst/>
          </a:prstGeom>
          <a:noFill/>
          <a:ln w="9525">
            <a:noFill/>
            <a:miter lim="800000"/>
            <a:headEnd/>
            <a:tailEnd/>
          </a:ln>
        </p:spPr>
      </p:pic>
      <p:sp>
        <p:nvSpPr>
          <p:cNvPr id="13" name="textruta 12"/>
          <p:cNvSpPr txBox="1"/>
          <p:nvPr/>
        </p:nvSpPr>
        <p:spPr>
          <a:xfrm>
            <a:off x="7477126" y="6365876"/>
            <a:ext cx="3198813" cy="276999"/>
          </a:xfrm>
          <a:prstGeom prst="rect">
            <a:avLst/>
          </a:prstGeom>
          <a:noFill/>
        </p:spPr>
        <p:txBody>
          <a:bodyPr>
            <a:spAutoFit/>
          </a:bodyPr>
          <a:lstStyle/>
          <a:p>
            <a:pPr>
              <a:defRPr/>
            </a:pPr>
            <a:r>
              <a:rPr lang="sv-SE" sz="1200" i="1" dirty="0">
                <a:latin typeface="+mj-lt"/>
              </a:rPr>
              <a:t>Vi hjälps åt till arbete och självständigt liv</a:t>
            </a:r>
          </a:p>
        </p:txBody>
      </p:sp>
      <p:cxnSp>
        <p:nvCxnSpPr>
          <p:cNvPr id="14" name="Rak 13"/>
          <p:cNvCxnSpPr/>
          <p:nvPr/>
        </p:nvCxnSpPr>
        <p:spPr>
          <a:xfrm>
            <a:off x="1949451" y="6669088"/>
            <a:ext cx="5184775" cy="0"/>
          </a:xfrm>
          <a:prstGeom prst="line">
            <a:avLst/>
          </a:prstGeom>
        </p:spPr>
        <p:style>
          <a:lnRef idx="1">
            <a:schemeClr val="accent1"/>
          </a:lnRef>
          <a:fillRef idx="0">
            <a:schemeClr val="accent1"/>
          </a:fillRef>
          <a:effectRef idx="0">
            <a:schemeClr val="accent1"/>
          </a:effectRef>
          <a:fontRef idx="minor">
            <a:schemeClr val="tx1"/>
          </a:fontRef>
        </p:style>
      </p:cxnSp>
      <p:pic>
        <p:nvPicPr>
          <p:cNvPr id="2061" name="Bildobjekt 14" descr="\\ads.sfa.se\data\Hemkataloger3\G14Hemkataloger\14160422\Mina dokument\My Pictures\AF-logga 2014.png"/>
          <p:cNvPicPr>
            <a:picLocks noChangeAspect="1" noChangeArrowheads="1"/>
          </p:cNvPicPr>
          <p:nvPr/>
        </p:nvPicPr>
        <p:blipFill>
          <a:blip r:embed="rId8" cstate="print"/>
          <a:srcRect/>
          <a:stretch>
            <a:fillRect/>
          </a:stretch>
        </p:blipFill>
        <p:spPr bwMode="auto">
          <a:xfrm>
            <a:off x="2136775" y="6318250"/>
            <a:ext cx="1543050" cy="190500"/>
          </a:xfrm>
          <a:prstGeom prst="rect">
            <a:avLst/>
          </a:prstGeom>
          <a:noFill/>
          <a:ln w="9525">
            <a:noFill/>
            <a:miter lim="800000"/>
            <a:headEnd/>
            <a:tailEnd/>
          </a:ln>
        </p:spPr>
      </p:pic>
      <p:pic>
        <p:nvPicPr>
          <p:cNvPr id="16" name="Bildobjekt 15" descr="cid:_1_077D0A78077994280032109AC1258144"/>
          <p:cNvPicPr/>
          <p:nvPr/>
        </p:nvPicPr>
        <p:blipFill>
          <a:blip r:embed="rId9" r:link="rId10">
            <a:extLst>
              <a:ext uri="{28A0092B-C50C-407E-A947-70E740481C1C}">
                <a14:useLocalDpi xmlns:a14="http://schemas.microsoft.com/office/drawing/2010/main" val="0"/>
              </a:ext>
            </a:extLst>
          </a:blip>
          <a:stretch>
            <a:fillRect/>
          </a:stretch>
        </p:blipFill>
        <p:spPr bwMode="auto">
          <a:xfrm>
            <a:off x="838199" y="365126"/>
            <a:ext cx="2715492" cy="836892"/>
          </a:xfrm>
          <a:prstGeom prst="rect">
            <a:avLst/>
          </a:prstGeom>
          <a:noFill/>
          <a:ln>
            <a:noFill/>
          </a:ln>
        </p:spPr>
      </p:pic>
      <p:sp>
        <p:nvSpPr>
          <p:cNvPr id="2" name="Rektangel 1"/>
          <p:cNvSpPr/>
          <p:nvPr/>
        </p:nvSpPr>
        <p:spPr>
          <a:xfrm>
            <a:off x="1934191" y="1161167"/>
            <a:ext cx="8323617" cy="1200329"/>
          </a:xfrm>
          <a:prstGeom prst="rect">
            <a:avLst/>
          </a:prstGeom>
        </p:spPr>
        <p:txBody>
          <a:bodyPr wrap="square">
            <a:spAutoFit/>
          </a:bodyPr>
          <a:lstStyle/>
          <a:p>
            <a:endParaRPr lang="sv-SE" b="1" u="sng" cap="small" dirty="0">
              <a:latin typeface="Calibri" panose="020F0502020204030204" pitchFamily="34" charset="0"/>
              <a:cs typeface="Calibri" panose="020F0502020204030204" pitchFamily="34" charset="0"/>
            </a:endParaRPr>
          </a:p>
          <a:p>
            <a:endParaRPr lang="sv-SE" b="1" u="sng" cap="small" dirty="0">
              <a:latin typeface="Calibri" panose="020F0502020204030204" pitchFamily="34" charset="0"/>
              <a:cs typeface="Calibri" panose="020F0502020204030204" pitchFamily="34" charset="0"/>
            </a:endParaRPr>
          </a:p>
          <a:p>
            <a:endParaRPr lang="sv-SE" b="1" u="sng" cap="small" dirty="0">
              <a:latin typeface="Calibri" panose="020F0502020204030204" pitchFamily="34" charset="0"/>
              <a:cs typeface="Calibri" panose="020F0502020204030204" pitchFamily="34" charset="0"/>
            </a:endParaRPr>
          </a:p>
          <a:p>
            <a:endParaRPr lang="sv-SE" dirty="0">
              <a:latin typeface="Calibri" panose="020F0502020204030204" pitchFamily="34" charset="0"/>
              <a:cs typeface="Calibri" panose="020F0502020204030204" pitchFamily="34" charset="0"/>
            </a:endParaRPr>
          </a:p>
        </p:txBody>
      </p:sp>
      <p:sp>
        <p:nvSpPr>
          <p:cNvPr id="3" name="Rektangel 2"/>
          <p:cNvSpPr/>
          <p:nvPr/>
        </p:nvSpPr>
        <p:spPr>
          <a:xfrm>
            <a:off x="2195945" y="2209038"/>
            <a:ext cx="7564582" cy="3108543"/>
          </a:xfrm>
          <a:prstGeom prst="rect">
            <a:avLst/>
          </a:prstGeom>
        </p:spPr>
        <p:txBody>
          <a:bodyPr wrap="square">
            <a:spAutoFit/>
          </a:bodyPr>
          <a:lstStyle/>
          <a:p>
            <a:pPr marL="45720"/>
            <a:endParaRPr lang="sv-SE" sz="2800" dirty="0">
              <a:solidFill>
                <a:schemeClr val="tx1"/>
              </a:solidFill>
            </a:endParaRPr>
          </a:p>
          <a:p>
            <a:pPr marL="502920" indent="-457200">
              <a:buFont typeface="Arial" panose="020B0604020202020204" pitchFamily="34" charset="0"/>
              <a:buChar char="•"/>
            </a:pPr>
            <a:r>
              <a:rPr lang="sv-SE" sz="2800" dirty="0"/>
              <a:t>Vid behov göra en kompletterande kartläggning</a:t>
            </a:r>
            <a:br>
              <a:rPr lang="sv-SE" sz="2800" dirty="0"/>
            </a:br>
            <a:r>
              <a:rPr lang="sv-SE" sz="2800" dirty="0"/>
              <a:t>eller delta på nätverksmöten</a:t>
            </a:r>
          </a:p>
          <a:p>
            <a:pPr marL="502920" indent="-457200">
              <a:buFont typeface="Arial" panose="020B0604020202020204" pitchFamily="34" charset="0"/>
              <a:buChar char="•"/>
            </a:pPr>
            <a:endParaRPr lang="sv-SE" sz="2800" dirty="0"/>
          </a:p>
          <a:p>
            <a:pPr marL="502920" indent="-457200">
              <a:buFont typeface="Arial" panose="020B0604020202020204" pitchFamily="34" charset="0"/>
              <a:buChar char="•"/>
            </a:pPr>
            <a:r>
              <a:rPr lang="sv-SE" sz="2800" dirty="0"/>
              <a:t>Möte med deltagare och remittent för att upprätta en planering</a:t>
            </a:r>
          </a:p>
          <a:p>
            <a:pPr marL="45720"/>
            <a:endParaRPr lang="sv-SE" sz="2800" dirty="0">
              <a:solidFill>
                <a:schemeClr val="tx1"/>
              </a:solidFill>
            </a:endParaRPr>
          </a:p>
        </p:txBody>
      </p:sp>
      <p:sp>
        <p:nvSpPr>
          <p:cNvPr id="4" name="Rektangel 3">
            <a:extLst>
              <a:ext uri="{FF2B5EF4-FFF2-40B4-BE49-F238E27FC236}">
                <a16:creationId xmlns:a16="http://schemas.microsoft.com/office/drawing/2014/main" id="{730C5DD9-FD04-4CE5-AB5A-B6F08DB418D3}"/>
              </a:ext>
            </a:extLst>
          </p:cNvPr>
          <p:cNvSpPr/>
          <p:nvPr/>
        </p:nvSpPr>
        <p:spPr>
          <a:xfrm>
            <a:off x="1973078" y="1302031"/>
            <a:ext cx="8963105" cy="769441"/>
          </a:xfrm>
          <a:prstGeom prst="rect">
            <a:avLst/>
          </a:prstGeom>
        </p:spPr>
        <p:txBody>
          <a:bodyPr wrap="square">
            <a:spAutoFit/>
          </a:bodyPr>
          <a:lstStyle/>
          <a:p>
            <a:pPr algn="ctr">
              <a:spcBef>
                <a:spcPct val="0"/>
              </a:spcBef>
            </a:pPr>
            <a:r>
              <a:rPr lang="sv-SE" altLang="sv-SE" sz="4400" dirty="0"/>
              <a:t> </a:t>
            </a:r>
            <a:r>
              <a:rPr lang="sv-SE" altLang="sv-SE" sz="4400" dirty="0" err="1">
                <a:latin typeface="+mj-lt"/>
              </a:rPr>
              <a:t>ReSam</a:t>
            </a:r>
            <a:r>
              <a:rPr lang="sv-SE" altLang="sv-SE" sz="4400" dirty="0">
                <a:latin typeface="+mj-lt"/>
              </a:rPr>
              <a:t> kan också…</a:t>
            </a:r>
          </a:p>
        </p:txBody>
      </p:sp>
    </p:spTree>
    <p:extLst>
      <p:ext uri="{BB962C8B-B14F-4D97-AF65-F5344CB8AC3E}">
        <p14:creationId xmlns:p14="http://schemas.microsoft.com/office/powerpoint/2010/main" val="15387994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Rubrik 14"/>
          <p:cNvSpPr>
            <a:spLocks noGrp="1"/>
          </p:cNvSpPr>
          <p:nvPr>
            <p:ph type="title"/>
          </p:nvPr>
        </p:nvSpPr>
        <p:spPr/>
        <p:txBody>
          <a:bodyPr>
            <a:normAutofit/>
          </a:bodyPr>
          <a:lstStyle/>
          <a:p>
            <a:pPr algn="ctr"/>
            <a:r>
              <a:rPr lang="sv-SE" sz="3600" dirty="0"/>
              <a:t>          </a:t>
            </a:r>
            <a:r>
              <a:rPr lang="sv-SE" sz="3600" b="1" dirty="0"/>
              <a:t>ReSam- metoder vid kartläggning</a:t>
            </a:r>
          </a:p>
        </p:txBody>
      </p:sp>
      <p:sp>
        <p:nvSpPr>
          <p:cNvPr id="17" name="Platshållare för innehåll 16"/>
          <p:cNvSpPr>
            <a:spLocks noGrp="1"/>
          </p:cNvSpPr>
          <p:nvPr>
            <p:ph idx="1"/>
          </p:nvPr>
        </p:nvSpPr>
        <p:spPr>
          <a:xfrm>
            <a:off x="838200" y="1825625"/>
            <a:ext cx="5157355" cy="4351338"/>
          </a:xfrm>
        </p:spPr>
        <p:txBody>
          <a:bodyPr/>
          <a:lstStyle/>
          <a:p>
            <a:endParaRPr lang="sv-SE" dirty="0">
              <a:cs typeface="Arial" pitchFamily="34" charset="0"/>
            </a:endParaRPr>
          </a:p>
          <a:p>
            <a:pPr marL="0" indent="0">
              <a:buNone/>
            </a:pPr>
            <a:endParaRPr lang="sv-SE" dirty="0"/>
          </a:p>
        </p:txBody>
      </p:sp>
      <p:cxnSp>
        <p:nvCxnSpPr>
          <p:cNvPr id="10" name="Rak 9"/>
          <p:cNvCxnSpPr/>
          <p:nvPr/>
        </p:nvCxnSpPr>
        <p:spPr>
          <a:xfrm flipV="1">
            <a:off x="2424113" y="6164264"/>
            <a:ext cx="7848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ak 11"/>
          <p:cNvCxnSpPr/>
          <p:nvPr/>
        </p:nvCxnSpPr>
        <p:spPr>
          <a:xfrm>
            <a:off x="838200" y="1305342"/>
            <a:ext cx="0" cy="4608512"/>
          </a:xfrm>
          <a:prstGeom prst="line">
            <a:avLst/>
          </a:prstGeom>
        </p:spPr>
        <p:style>
          <a:lnRef idx="1">
            <a:schemeClr val="accent1"/>
          </a:lnRef>
          <a:fillRef idx="0">
            <a:schemeClr val="accent1"/>
          </a:fillRef>
          <a:effectRef idx="0">
            <a:schemeClr val="accent1"/>
          </a:effectRef>
          <a:fontRef idx="minor">
            <a:schemeClr val="tx1"/>
          </a:fontRef>
        </p:style>
      </p:cxnSp>
      <p:pic>
        <p:nvPicPr>
          <p:cNvPr id="2054" name="Bildobjekt 8"/>
          <p:cNvPicPr>
            <a:picLocks noChangeAspect="1" noChangeArrowheads="1"/>
          </p:cNvPicPr>
          <p:nvPr/>
        </p:nvPicPr>
        <p:blipFill>
          <a:blip r:embed="rId4" cstate="print"/>
          <a:srcRect/>
          <a:stretch>
            <a:fillRect/>
          </a:stretch>
        </p:blipFill>
        <p:spPr bwMode="auto">
          <a:xfrm>
            <a:off x="3800475" y="6276976"/>
            <a:ext cx="1422400" cy="212725"/>
          </a:xfrm>
          <a:prstGeom prst="rect">
            <a:avLst/>
          </a:prstGeom>
          <a:noFill/>
          <a:ln w="9525">
            <a:noFill/>
            <a:miter lim="800000"/>
            <a:headEnd/>
            <a:tailEnd/>
          </a:ln>
        </p:spPr>
      </p:pic>
      <p:sp>
        <p:nvSpPr>
          <p:cNvPr id="2055" name="Rectangle 8"/>
          <p:cNvSpPr>
            <a:spLocks noChangeArrowheads="1"/>
          </p:cNvSpPr>
          <p:nvPr/>
        </p:nvSpPr>
        <p:spPr bwMode="auto">
          <a:xfrm>
            <a:off x="-396552" y="43934"/>
            <a:ext cx="184731" cy="369332"/>
          </a:xfrm>
          <a:prstGeom prst="rect">
            <a:avLst/>
          </a:prstGeom>
          <a:noFill/>
          <a:ln w="9525">
            <a:noFill/>
            <a:miter lim="800000"/>
            <a:headEnd/>
            <a:tailEnd/>
          </a:ln>
          <a:effectLst/>
        </p:spPr>
        <p:txBody>
          <a:bodyPr wrap="none" anchor="ctr">
            <a:spAutoFit/>
          </a:bodyPr>
          <a:lstStyle/>
          <a:p>
            <a:endParaRPr lang="sv-SE" altLang="sv-SE"/>
          </a:p>
        </p:txBody>
      </p:sp>
      <p:graphicFrame>
        <p:nvGraphicFramePr>
          <p:cNvPr id="2056" name="Objekt 4"/>
          <p:cNvGraphicFramePr>
            <a:graphicFrameLocks noChangeAspect="1"/>
          </p:cNvGraphicFramePr>
          <p:nvPr/>
        </p:nvGraphicFramePr>
        <p:xfrm>
          <a:off x="5256213" y="6242051"/>
          <a:ext cx="1223962" cy="341313"/>
        </p:xfrm>
        <a:graphic>
          <a:graphicData uri="http://schemas.openxmlformats.org/presentationml/2006/ole">
            <mc:AlternateContent xmlns:mc="http://schemas.openxmlformats.org/markup-compatibility/2006">
              <mc:Choice xmlns:v="urn:schemas-microsoft-com:vml" Requires="v">
                <p:oleObj spid="_x0000_s16408" name="Bitmappsbild" r:id="rId5" imgW="2228571" imgH="571731" progId="PBrush">
                  <p:embed/>
                </p:oleObj>
              </mc:Choice>
              <mc:Fallback>
                <p:oleObj name="Bitmappsbild" r:id="rId5" imgW="2228571" imgH="571731" progId="PBrush">
                  <p:embed/>
                  <p:pic>
                    <p:nvPicPr>
                      <p:cNvPr id="2056" name="Objek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6213" y="6242051"/>
                        <a:ext cx="1223962" cy="341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7" name="Bildobjekt 12"/>
          <p:cNvPicPr>
            <a:picLocks noChangeAspect="1" noChangeArrowheads="1"/>
          </p:cNvPicPr>
          <p:nvPr/>
        </p:nvPicPr>
        <p:blipFill>
          <a:blip r:embed="rId7" cstate="print"/>
          <a:srcRect/>
          <a:stretch>
            <a:fillRect/>
          </a:stretch>
        </p:blipFill>
        <p:spPr bwMode="auto">
          <a:xfrm>
            <a:off x="6600825" y="6276976"/>
            <a:ext cx="738188" cy="257175"/>
          </a:xfrm>
          <a:prstGeom prst="rect">
            <a:avLst/>
          </a:prstGeom>
          <a:noFill/>
          <a:ln w="9525">
            <a:noFill/>
            <a:miter lim="800000"/>
            <a:headEnd/>
            <a:tailEnd/>
          </a:ln>
        </p:spPr>
      </p:pic>
      <p:sp>
        <p:nvSpPr>
          <p:cNvPr id="13" name="textruta 12"/>
          <p:cNvSpPr txBox="1"/>
          <p:nvPr/>
        </p:nvSpPr>
        <p:spPr>
          <a:xfrm>
            <a:off x="7477126" y="6365876"/>
            <a:ext cx="3198813" cy="276999"/>
          </a:xfrm>
          <a:prstGeom prst="rect">
            <a:avLst/>
          </a:prstGeom>
          <a:noFill/>
        </p:spPr>
        <p:txBody>
          <a:bodyPr>
            <a:spAutoFit/>
          </a:bodyPr>
          <a:lstStyle/>
          <a:p>
            <a:pPr>
              <a:defRPr/>
            </a:pPr>
            <a:r>
              <a:rPr lang="sv-SE" sz="1200" i="1" dirty="0">
                <a:latin typeface="+mj-lt"/>
              </a:rPr>
              <a:t>Vi hjälps åt till arbete och självständigt liv</a:t>
            </a:r>
          </a:p>
        </p:txBody>
      </p:sp>
      <p:cxnSp>
        <p:nvCxnSpPr>
          <p:cNvPr id="14" name="Rak 13"/>
          <p:cNvCxnSpPr/>
          <p:nvPr/>
        </p:nvCxnSpPr>
        <p:spPr>
          <a:xfrm>
            <a:off x="1949451" y="6669088"/>
            <a:ext cx="5184775" cy="0"/>
          </a:xfrm>
          <a:prstGeom prst="line">
            <a:avLst/>
          </a:prstGeom>
        </p:spPr>
        <p:style>
          <a:lnRef idx="1">
            <a:schemeClr val="accent1"/>
          </a:lnRef>
          <a:fillRef idx="0">
            <a:schemeClr val="accent1"/>
          </a:fillRef>
          <a:effectRef idx="0">
            <a:schemeClr val="accent1"/>
          </a:effectRef>
          <a:fontRef idx="minor">
            <a:schemeClr val="tx1"/>
          </a:fontRef>
        </p:style>
      </p:cxnSp>
      <p:pic>
        <p:nvPicPr>
          <p:cNvPr id="2061" name="Bildobjekt 14" descr="\\ads.sfa.se\data\Hemkataloger3\G14Hemkataloger\14160422\Mina dokument\My Pictures\AF-logga 2014.png"/>
          <p:cNvPicPr>
            <a:picLocks noChangeAspect="1" noChangeArrowheads="1"/>
          </p:cNvPicPr>
          <p:nvPr/>
        </p:nvPicPr>
        <p:blipFill>
          <a:blip r:embed="rId8" cstate="print"/>
          <a:srcRect/>
          <a:stretch>
            <a:fillRect/>
          </a:stretch>
        </p:blipFill>
        <p:spPr bwMode="auto">
          <a:xfrm>
            <a:off x="2136775" y="6318250"/>
            <a:ext cx="1543050" cy="190500"/>
          </a:xfrm>
          <a:prstGeom prst="rect">
            <a:avLst/>
          </a:prstGeom>
          <a:noFill/>
          <a:ln w="9525">
            <a:noFill/>
            <a:miter lim="800000"/>
            <a:headEnd/>
            <a:tailEnd/>
          </a:ln>
        </p:spPr>
      </p:pic>
      <p:pic>
        <p:nvPicPr>
          <p:cNvPr id="16" name="Bildobjekt 15" descr="cid:_1_077D0A78077994280032109AC1258144"/>
          <p:cNvPicPr/>
          <p:nvPr/>
        </p:nvPicPr>
        <p:blipFill>
          <a:blip r:embed="rId9" r:link="rId10">
            <a:extLst>
              <a:ext uri="{28A0092B-C50C-407E-A947-70E740481C1C}">
                <a14:useLocalDpi xmlns:a14="http://schemas.microsoft.com/office/drawing/2010/main" val="0"/>
              </a:ext>
            </a:extLst>
          </a:blip>
          <a:stretch>
            <a:fillRect/>
          </a:stretch>
        </p:blipFill>
        <p:spPr bwMode="auto">
          <a:xfrm>
            <a:off x="838199" y="365126"/>
            <a:ext cx="2715492" cy="836892"/>
          </a:xfrm>
          <a:prstGeom prst="rect">
            <a:avLst/>
          </a:prstGeom>
          <a:noFill/>
          <a:ln>
            <a:noFill/>
          </a:ln>
        </p:spPr>
      </p:pic>
      <p:sp>
        <p:nvSpPr>
          <p:cNvPr id="2" name="Rektangel 1"/>
          <p:cNvSpPr/>
          <p:nvPr/>
        </p:nvSpPr>
        <p:spPr>
          <a:xfrm>
            <a:off x="2046000" y="1305342"/>
            <a:ext cx="8323617" cy="1200329"/>
          </a:xfrm>
          <a:prstGeom prst="rect">
            <a:avLst/>
          </a:prstGeom>
        </p:spPr>
        <p:txBody>
          <a:bodyPr wrap="square">
            <a:spAutoFit/>
          </a:bodyPr>
          <a:lstStyle/>
          <a:p>
            <a:endParaRPr lang="sv-SE" b="1" u="sng" cap="small" dirty="0">
              <a:latin typeface="Calibri" panose="020F0502020204030204" pitchFamily="34" charset="0"/>
              <a:cs typeface="Calibri" panose="020F0502020204030204" pitchFamily="34" charset="0"/>
            </a:endParaRPr>
          </a:p>
          <a:p>
            <a:endParaRPr lang="sv-SE" b="1" u="sng" cap="small" dirty="0">
              <a:latin typeface="Calibri" panose="020F0502020204030204" pitchFamily="34" charset="0"/>
              <a:cs typeface="Calibri" panose="020F0502020204030204" pitchFamily="34" charset="0"/>
            </a:endParaRPr>
          </a:p>
          <a:p>
            <a:endParaRPr lang="sv-SE" b="1" u="sng" cap="small" dirty="0">
              <a:latin typeface="Calibri" panose="020F0502020204030204" pitchFamily="34" charset="0"/>
              <a:cs typeface="Calibri" panose="020F0502020204030204" pitchFamily="34" charset="0"/>
            </a:endParaRPr>
          </a:p>
          <a:p>
            <a:endParaRPr lang="sv-SE" dirty="0">
              <a:latin typeface="Calibri" panose="020F0502020204030204" pitchFamily="34" charset="0"/>
              <a:cs typeface="Calibri" panose="020F0502020204030204" pitchFamily="34" charset="0"/>
            </a:endParaRPr>
          </a:p>
        </p:txBody>
      </p:sp>
      <p:sp>
        <p:nvSpPr>
          <p:cNvPr id="3" name="Rektangel 2"/>
          <p:cNvSpPr/>
          <p:nvPr/>
        </p:nvSpPr>
        <p:spPr>
          <a:xfrm>
            <a:off x="1610591" y="1938805"/>
            <a:ext cx="7564582" cy="523220"/>
          </a:xfrm>
          <a:prstGeom prst="rect">
            <a:avLst/>
          </a:prstGeom>
        </p:spPr>
        <p:txBody>
          <a:bodyPr wrap="square">
            <a:spAutoFit/>
          </a:bodyPr>
          <a:lstStyle/>
          <a:p>
            <a:pPr marL="45720" indent="0">
              <a:buNone/>
            </a:pPr>
            <a:endParaRPr lang="sv-SE" sz="2800" dirty="0">
              <a:solidFill>
                <a:schemeClr val="tx1"/>
              </a:solidFill>
            </a:endParaRPr>
          </a:p>
        </p:txBody>
      </p:sp>
      <p:sp>
        <p:nvSpPr>
          <p:cNvPr id="4" name="Rektangel 3"/>
          <p:cNvSpPr/>
          <p:nvPr/>
        </p:nvSpPr>
        <p:spPr>
          <a:xfrm>
            <a:off x="1082117" y="2640608"/>
            <a:ext cx="3927764" cy="2062103"/>
          </a:xfrm>
          <a:prstGeom prst="rect">
            <a:avLst/>
          </a:prstGeom>
        </p:spPr>
        <p:txBody>
          <a:bodyPr wrap="square">
            <a:spAutoFit/>
          </a:bodyPr>
          <a:lstStyle/>
          <a:p>
            <a:pPr algn="ctr"/>
            <a:r>
              <a:rPr lang="sv-SE" sz="3200" dirty="0">
                <a:solidFill>
                  <a:schemeClr val="tx1"/>
                </a:solidFill>
              </a:rPr>
              <a:t>Nätverkskarta</a:t>
            </a:r>
          </a:p>
          <a:p>
            <a:pPr algn="ctr"/>
            <a:r>
              <a:rPr lang="sv-SE" sz="3200" dirty="0">
                <a:solidFill>
                  <a:schemeClr val="tx1"/>
                </a:solidFill>
              </a:rPr>
              <a:t> Dygnshjul </a:t>
            </a:r>
          </a:p>
          <a:p>
            <a:pPr algn="ctr"/>
            <a:r>
              <a:rPr lang="sv-SE" sz="3200" dirty="0">
                <a:solidFill>
                  <a:schemeClr val="tx1"/>
                </a:solidFill>
              </a:rPr>
              <a:t> MI-samtal</a:t>
            </a:r>
          </a:p>
          <a:p>
            <a:pPr algn="ctr"/>
            <a:endParaRPr lang="sv-SE" sz="3200" dirty="0">
              <a:solidFill>
                <a:schemeClr val="tx1"/>
              </a:solidFill>
            </a:endParaRPr>
          </a:p>
        </p:txBody>
      </p:sp>
      <p:pic>
        <p:nvPicPr>
          <p:cNvPr id="18" name="Platshållare för innehåll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53797" y="1690687"/>
            <a:ext cx="5955223" cy="3658593"/>
          </a:xfrm>
          <a:prstGeom prst="rect">
            <a:avLst/>
          </a:prstGeom>
        </p:spPr>
      </p:pic>
    </p:spTree>
    <p:extLst>
      <p:ext uri="{BB962C8B-B14F-4D97-AF65-F5344CB8AC3E}">
        <p14:creationId xmlns:p14="http://schemas.microsoft.com/office/powerpoint/2010/main" val="365766331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Rubrik 14"/>
          <p:cNvSpPr>
            <a:spLocks noGrp="1"/>
          </p:cNvSpPr>
          <p:nvPr>
            <p:ph type="title"/>
          </p:nvPr>
        </p:nvSpPr>
        <p:spPr>
          <a:xfrm>
            <a:off x="610394" y="1180108"/>
            <a:ext cx="10515600" cy="1325563"/>
          </a:xfrm>
        </p:spPr>
        <p:txBody>
          <a:bodyPr>
            <a:normAutofit/>
          </a:bodyPr>
          <a:lstStyle/>
          <a:p>
            <a:pPr algn="ctr"/>
            <a:r>
              <a:rPr lang="sv-SE" dirty="0"/>
              <a:t>          Hur vet vi att vi gör skillnad?</a:t>
            </a:r>
          </a:p>
        </p:txBody>
      </p:sp>
      <p:sp>
        <p:nvSpPr>
          <p:cNvPr id="17" name="Platshållare för innehåll 16"/>
          <p:cNvSpPr>
            <a:spLocks noGrp="1"/>
          </p:cNvSpPr>
          <p:nvPr>
            <p:ph idx="1"/>
          </p:nvPr>
        </p:nvSpPr>
        <p:spPr/>
        <p:txBody>
          <a:bodyPr/>
          <a:lstStyle/>
          <a:p>
            <a:endParaRPr lang="sv-SE" dirty="0">
              <a:cs typeface="Arial" pitchFamily="34" charset="0"/>
            </a:endParaRPr>
          </a:p>
          <a:p>
            <a:pPr marL="0" indent="0">
              <a:buNone/>
            </a:pPr>
            <a:endParaRPr lang="sv-SE" dirty="0"/>
          </a:p>
          <a:p>
            <a:pPr marL="0" indent="0">
              <a:buNone/>
            </a:pPr>
            <a:endParaRPr lang="sv-SE" dirty="0"/>
          </a:p>
        </p:txBody>
      </p:sp>
      <p:cxnSp>
        <p:nvCxnSpPr>
          <p:cNvPr id="10" name="Rak 9"/>
          <p:cNvCxnSpPr/>
          <p:nvPr/>
        </p:nvCxnSpPr>
        <p:spPr>
          <a:xfrm flipV="1">
            <a:off x="2424113" y="6164264"/>
            <a:ext cx="7848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ak 11"/>
          <p:cNvCxnSpPr/>
          <p:nvPr/>
        </p:nvCxnSpPr>
        <p:spPr>
          <a:xfrm>
            <a:off x="838200" y="1305342"/>
            <a:ext cx="0" cy="4608512"/>
          </a:xfrm>
          <a:prstGeom prst="line">
            <a:avLst/>
          </a:prstGeom>
        </p:spPr>
        <p:style>
          <a:lnRef idx="1">
            <a:schemeClr val="accent1"/>
          </a:lnRef>
          <a:fillRef idx="0">
            <a:schemeClr val="accent1"/>
          </a:fillRef>
          <a:effectRef idx="0">
            <a:schemeClr val="accent1"/>
          </a:effectRef>
          <a:fontRef idx="minor">
            <a:schemeClr val="tx1"/>
          </a:fontRef>
        </p:style>
      </p:cxnSp>
      <p:pic>
        <p:nvPicPr>
          <p:cNvPr id="2054" name="Bildobjekt 8"/>
          <p:cNvPicPr>
            <a:picLocks noChangeAspect="1" noChangeArrowheads="1"/>
          </p:cNvPicPr>
          <p:nvPr/>
        </p:nvPicPr>
        <p:blipFill>
          <a:blip r:embed="rId4" cstate="print"/>
          <a:srcRect/>
          <a:stretch>
            <a:fillRect/>
          </a:stretch>
        </p:blipFill>
        <p:spPr bwMode="auto">
          <a:xfrm>
            <a:off x="3800475" y="6276976"/>
            <a:ext cx="1422400" cy="212725"/>
          </a:xfrm>
          <a:prstGeom prst="rect">
            <a:avLst/>
          </a:prstGeom>
          <a:noFill/>
          <a:ln w="9525">
            <a:noFill/>
            <a:miter lim="800000"/>
            <a:headEnd/>
            <a:tailEnd/>
          </a:ln>
        </p:spPr>
      </p:pic>
      <p:sp>
        <p:nvSpPr>
          <p:cNvPr id="2055" name="Rectangle 8"/>
          <p:cNvSpPr>
            <a:spLocks noChangeArrowheads="1"/>
          </p:cNvSpPr>
          <p:nvPr/>
        </p:nvSpPr>
        <p:spPr bwMode="auto">
          <a:xfrm>
            <a:off x="-396552" y="43934"/>
            <a:ext cx="184731" cy="369332"/>
          </a:xfrm>
          <a:prstGeom prst="rect">
            <a:avLst/>
          </a:prstGeom>
          <a:noFill/>
          <a:ln w="9525">
            <a:noFill/>
            <a:miter lim="800000"/>
            <a:headEnd/>
            <a:tailEnd/>
          </a:ln>
          <a:effectLst/>
        </p:spPr>
        <p:txBody>
          <a:bodyPr wrap="none" anchor="ctr">
            <a:spAutoFit/>
          </a:bodyPr>
          <a:lstStyle/>
          <a:p>
            <a:endParaRPr lang="sv-SE" altLang="sv-SE"/>
          </a:p>
        </p:txBody>
      </p:sp>
      <p:graphicFrame>
        <p:nvGraphicFramePr>
          <p:cNvPr id="2056" name="Objekt 4"/>
          <p:cNvGraphicFramePr>
            <a:graphicFrameLocks noChangeAspect="1"/>
          </p:cNvGraphicFramePr>
          <p:nvPr/>
        </p:nvGraphicFramePr>
        <p:xfrm>
          <a:off x="5256213" y="6242051"/>
          <a:ext cx="1223962" cy="341313"/>
        </p:xfrm>
        <a:graphic>
          <a:graphicData uri="http://schemas.openxmlformats.org/presentationml/2006/ole">
            <mc:AlternateContent xmlns:mc="http://schemas.openxmlformats.org/markup-compatibility/2006">
              <mc:Choice xmlns:v="urn:schemas-microsoft-com:vml" Requires="v">
                <p:oleObj spid="_x0000_s9355" name="Bitmappsbild" r:id="rId5" imgW="2228571" imgH="571731" progId="PBrush">
                  <p:embed/>
                </p:oleObj>
              </mc:Choice>
              <mc:Fallback>
                <p:oleObj name="Bitmappsbild" r:id="rId5" imgW="2228571" imgH="571731"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6213" y="6242051"/>
                        <a:ext cx="1223962" cy="341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7" name="Bildobjekt 12"/>
          <p:cNvPicPr>
            <a:picLocks noChangeAspect="1" noChangeArrowheads="1"/>
          </p:cNvPicPr>
          <p:nvPr/>
        </p:nvPicPr>
        <p:blipFill>
          <a:blip r:embed="rId7" cstate="print"/>
          <a:srcRect/>
          <a:stretch>
            <a:fillRect/>
          </a:stretch>
        </p:blipFill>
        <p:spPr bwMode="auto">
          <a:xfrm>
            <a:off x="6600825" y="6276976"/>
            <a:ext cx="738188" cy="257175"/>
          </a:xfrm>
          <a:prstGeom prst="rect">
            <a:avLst/>
          </a:prstGeom>
          <a:noFill/>
          <a:ln w="9525">
            <a:noFill/>
            <a:miter lim="800000"/>
            <a:headEnd/>
            <a:tailEnd/>
          </a:ln>
        </p:spPr>
      </p:pic>
      <p:sp>
        <p:nvSpPr>
          <p:cNvPr id="13" name="textruta 12"/>
          <p:cNvSpPr txBox="1"/>
          <p:nvPr/>
        </p:nvSpPr>
        <p:spPr>
          <a:xfrm>
            <a:off x="7477126" y="6365876"/>
            <a:ext cx="3198813" cy="276999"/>
          </a:xfrm>
          <a:prstGeom prst="rect">
            <a:avLst/>
          </a:prstGeom>
          <a:noFill/>
        </p:spPr>
        <p:txBody>
          <a:bodyPr>
            <a:spAutoFit/>
          </a:bodyPr>
          <a:lstStyle/>
          <a:p>
            <a:pPr>
              <a:defRPr/>
            </a:pPr>
            <a:r>
              <a:rPr lang="sv-SE" sz="1200" i="1" dirty="0">
                <a:latin typeface="+mj-lt"/>
              </a:rPr>
              <a:t>Vi hjälps åt till arbete och självständigt liv</a:t>
            </a:r>
          </a:p>
        </p:txBody>
      </p:sp>
      <p:cxnSp>
        <p:nvCxnSpPr>
          <p:cNvPr id="14" name="Rak 13"/>
          <p:cNvCxnSpPr/>
          <p:nvPr/>
        </p:nvCxnSpPr>
        <p:spPr>
          <a:xfrm>
            <a:off x="1949451" y="6669088"/>
            <a:ext cx="5184775" cy="0"/>
          </a:xfrm>
          <a:prstGeom prst="line">
            <a:avLst/>
          </a:prstGeom>
        </p:spPr>
        <p:style>
          <a:lnRef idx="1">
            <a:schemeClr val="accent1"/>
          </a:lnRef>
          <a:fillRef idx="0">
            <a:schemeClr val="accent1"/>
          </a:fillRef>
          <a:effectRef idx="0">
            <a:schemeClr val="accent1"/>
          </a:effectRef>
          <a:fontRef idx="minor">
            <a:schemeClr val="tx1"/>
          </a:fontRef>
        </p:style>
      </p:cxnSp>
      <p:pic>
        <p:nvPicPr>
          <p:cNvPr id="2061" name="Bildobjekt 14" descr="\\ads.sfa.se\data\Hemkataloger3\G14Hemkataloger\14160422\Mina dokument\My Pictures\AF-logga 2014.png"/>
          <p:cNvPicPr>
            <a:picLocks noChangeAspect="1" noChangeArrowheads="1"/>
          </p:cNvPicPr>
          <p:nvPr/>
        </p:nvPicPr>
        <p:blipFill>
          <a:blip r:embed="rId8" cstate="print"/>
          <a:srcRect/>
          <a:stretch>
            <a:fillRect/>
          </a:stretch>
        </p:blipFill>
        <p:spPr bwMode="auto">
          <a:xfrm>
            <a:off x="2136775" y="6318250"/>
            <a:ext cx="1543050" cy="190500"/>
          </a:xfrm>
          <a:prstGeom prst="rect">
            <a:avLst/>
          </a:prstGeom>
          <a:noFill/>
          <a:ln w="9525">
            <a:noFill/>
            <a:miter lim="800000"/>
            <a:headEnd/>
            <a:tailEnd/>
          </a:ln>
        </p:spPr>
      </p:pic>
      <p:pic>
        <p:nvPicPr>
          <p:cNvPr id="16" name="Bildobjekt 15" descr="cid:_1_077D0A78077994280032109AC1258144"/>
          <p:cNvPicPr/>
          <p:nvPr/>
        </p:nvPicPr>
        <p:blipFill>
          <a:blip r:embed="rId9" r:link="rId10">
            <a:extLst>
              <a:ext uri="{28A0092B-C50C-407E-A947-70E740481C1C}">
                <a14:useLocalDpi xmlns:a14="http://schemas.microsoft.com/office/drawing/2010/main" val="0"/>
              </a:ext>
            </a:extLst>
          </a:blip>
          <a:stretch>
            <a:fillRect/>
          </a:stretch>
        </p:blipFill>
        <p:spPr bwMode="auto">
          <a:xfrm>
            <a:off x="838199" y="365126"/>
            <a:ext cx="2715492" cy="836892"/>
          </a:xfrm>
          <a:prstGeom prst="rect">
            <a:avLst/>
          </a:prstGeom>
          <a:noFill/>
          <a:ln>
            <a:noFill/>
          </a:ln>
        </p:spPr>
      </p:pic>
      <p:sp>
        <p:nvSpPr>
          <p:cNvPr id="2" name="Rektangel 1"/>
          <p:cNvSpPr/>
          <p:nvPr/>
        </p:nvSpPr>
        <p:spPr>
          <a:xfrm>
            <a:off x="2046000" y="1305342"/>
            <a:ext cx="8323617" cy="1200329"/>
          </a:xfrm>
          <a:prstGeom prst="rect">
            <a:avLst/>
          </a:prstGeom>
        </p:spPr>
        <p:txBody>
          <a:bodyPr wrap="square">
            <a:spAutoFit/>
          </a:bodyPr>
          <a:lstStyle/>
          <a:p>
            <a:endParaRPr lang="sv-SE" b="1" u="sng" cap="small" dirty="0">
              <a:latin typeface="Calibri" panose="020F0502020204030204" pitchFamily="34" charset="0"/>
              <a:cs typeface="Calibri" panose="020F0502020204030204" pitchFamily="34" charset="0"/>
            </a:endParaRPr>
          </a:p>
          <a:p>
            <a:endParaRPr lang="sv-SE" b="1" u="sng" cap="small" dirty="0">
              <a:latin typeface="Calibri" panose="020F0502020204030204" pitchFamily="34" charset="0"/>
              <a:cs typeface="Calibri" panose="020F0502020204030204" pitchFamily="34" charset="0"/>
            </a:endParaRPr>
          </a:p>
          <a:p>
            <a:endParaRPr lang="sv-SE" b="1" u="sng" cap="small" dirty="0">
              <a:latin typeface="Calibri" panose="020F0502020204030204" pitchFamily="34" charset="0"/>
              <a:cs typeface="Calibri" panose="020F0502020204030204" pitchFamily="34" charset="0"/>
            </a:endParaRPr>
          </a:p>
          <a:p>
            <a:endParaRPr lang="sv-SE" dirty="0">
              <a:latin typeface="Calibri" panose="020F0502020204030204" pitchFamily="34" charset="0"/>
              <a:cs typeface="Calibri" panose="020F0502020204030204" pitchFamily="34" charset="0"/>
            </a:endParaRPr>
          </a:p>
        </p:txBody>
      </p:sp>
      <p:sp>
        <p:nvSpPr>
          <p:cNvPr id="4" name="Rektangel 3"/>
          <p:cNvSpPr/>
          <p:nvPr/>
        </p:nvSpPr>
        <p:spPr>
          <a:xfrm>
            <a:off x="1406488" y="2458767"/>
            <a:ext cx="9269451" cy="2985433"/>
          </a:xfrm>
          <a:prstGeom prst="rect">
            <a:avLst/>
          </a:prstGeom>
        </p:spPr>
        <p:txBody>
          <a:bodyPr wrap="square">
            <a:spAutoFit/>
          </a:bodyPr>
          <a:lstStyle/>
          <a:p>
            <a:endParaRPr lang="sv-SE" sz="2800" dirty="0"/>
          </a:p>
          <a:p>
            <a:r>
              <a:rPr lang="sv-SE" sz="2800" dirty="0"/>
              <a:t>System för uppföljning av samverkan (SUS)</a:t>
            </a:r>
          </a:p>
          <a:p>
            <a:endParaRPr lang="sv-SE" sz="2800" dirty="0"/>
          </a:p>
          <a:p>
            <a:r>
              <a:rPr lang="sv-SE" sz="2800" dirty="0"/>
              <a:t>Indikatorer för finansiell samverkan</a:t>
            </a:r>
          </a:p>
          <a:p>
            <a:endParaRPr lang="sv-SE" sz="2800" dirty="0"/>
          </a:p>
          <a:p>
            <a:r>
              <a:rPr lang="sv-SE" sz="2800" dirty="0" err="1"/>
              <a:t>ReSams</a:t>
            </a:r>
            <a:r>
              <a:rPr lang="sv-SE" sz="2800" dirty="0"/>
              <a:t> utvärderingsfrågor</a:t>
            </a:r>
          </a:p>
          <a:p>
            <a:endParaRPr lang="sv-SE" sz="2000" dirty="0">
              <a:solidFill>
                <a:schemeClr val="accent5">
                  <a:lumMod val="50000"/>
                </a:schemeClr>
              </a:solidFill>
            </a:endParaRPr>
          </a:p>
        </p:txBody>
      </p:sp>
    </p:spTree>
    <p:extLst>
      <p:ext uri="{BB962C8B-B14F-4D97-AF65-F5344CB8AC3E}">
        <p14:creationId xmlns:p14="http://schemas.microsoft.com/office/powerpoint/2010/main" val="60198413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Rubrik 14"/>
          <p:cNvSpPr>
            <a:spLocks noGrp="1"/>
          </p:cNvSpPr>
          <p:nvPr>
            <p:ph type="title"/>
          </p:nvPr>
        </p:nvSpPr>
        <p:spPr/>
        <p:txBody>
          <a:bodyPr>
            <a:normAutofit/>
          </a:bodyPr>
          <a:lstStyle/>
          <a:p>
            <a:pPr algn="ctr"/>
            <a:r>
              <a:rPr lang="sv-SE" dirty="0"/>
              <a:t> Siffror </a:t>
            </a:r>
          </a:p>
        </p:txBody>
      </p:sp>
      <p:sp>
        <p:nvSpPr>
          <p:cNvPr id="17" name="Platshållare för innehåll 16"/>
          <p:cNvSpPr>
            <a:spLocks noGrp="1"/>
          </p:cNvSpPr>
          <p:nvPr>
            <p:ph idx="1"/>
          </p:nvPr>
        </p:nvSpPr>
        <p:spPr/>
        <p:txBody>
          <a:bodyPr/>
          <a:lstStyle/>
          <a:p>
            <a:endParaRPr lang="sv-SE" dirty="0">
              <a:cs typeface="Arial" pitchFamily="34" charset="0"/>
            </a:endParaRPr>
          </a:p>
          <a:p>
            <a:pPr marL="0" indent="0">
              <a:buNone/>
            </a:pPr>
            <a:endParaRPr lang="sv-SE" dirty="0"/>
          </a:p>
        </p:txBody>
      </p:sp>
      <p:cxnSp>
        <p:nvCxnSpPr>
          <p:cNvPr id="10" name="Rak 9"/>
          <p:cNvCxnSpPr/>
          <p:nvPr/>
        </p:nvCxnSpPr>
        <p:spPr>
          <a:xfrm flipV="1">
            <a:off x="2424113" y="6164264"/>
            <a:ext cx="7848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ak 11"/>
          <p:cNvCxnSpPr/>
          <p:nvPr/>
        </p:nvCxnSpPr>
        <p:spPr>
          <a:xfrm>
            <a:off x="838200" y="1305342"/>
            <a:ext cx="0" cy="4608512"/>
          </a:xfrm>
          <a:prstGeom prst="line">
            <a:avLst/>
          </a:prstGeom>
        </p:spPr>
        <p:style>
          <a:lnRef idx="1">
            <a:schemeClr val="accent1"/>
          </a:lnRef>
          <a:fillRef idx="0">
            <a:schemeClr val="accent1"/>
          </a:fillRef>
          <a:effectRef idx="0">
            <a:schemeClr val="accent1"/>
          </a:effectRef>
          <a:fontRef idx="minor">
            <a:schemeClr val="tx1"/>
          </a:fontRef>
        </p:style>
      </p:cxnSp>
      <p:pic>
        <p:nvPicPr>
          <p:cNvPr id="2054" name="Bildobjekt 8"/>
          <p:cNvPicPr>
            <a:picLocks noChangeAspect="1" noChangeArrowheads="1"/>
          </p:cNvPicPr>
          <p:nvPr/>
        </p:nvPicPr>
        <p:blipFill>
          <a:blip r:embed="rId4" cstate="print"/>
          <a:srcRect/>
          <a:stretch>
            <a:fillRect/>
          </a:stretch>
        </p:blipFill>
        <p:spPr bwMode="auto">
          <a:xfrm>
            <a:off x="3800475" y="6276976"/>
            <a:ext cx="1422400" cy="212725"/>
          </a:xfrm>
          <a:prstGeom prst="rect">
            <a:avLst/>
          </a:prstGeom>
          <a:noFill/>
          <a:ln w="9525">
            <a:noFill/>
            <a:miter lim="800000"/>
            <a:headEnd/>
            <a:tailEnd/>
          </a:ln>
        </p:spPr>
      </p:pic>
      <p:sp>
        <p:nvSpPr>
          <p:cNvPr id="2055" name="Rectangle 8"/>
          <p:cNvSpPr>
            <a:spLocks noChangeArrowheads="1"/>
          </p:cNvSpPr>
          <p:nvPr/>
        </p:nvSpPr>
        <p:spPr bwMode="auto">
          <a:xfrm>
            <a:off x="-396552" y="43934"/>
            <a:ext cx="184731" cy="369332"/>
          </a:xfrm>
          <a:prstGeom prst="rect">
            <a:avLst/>
          </a:prstGeom>
          <a:noFill/>
          <a:ln w="9525">
            <a:noFill/>
            <a:miter lim="800000"/>
            <a:headEnd/>
            <a:tailEnd/>
          </a:ln>
          <a:effectLst/>
        </p:spPr>
        <p:txBody>
          <a:bodyPr wrap="none" anchor="ctr">
            <a:spAutoFit/>
          </a:bodyPr>
          <a:lstStyle/>
          <a:p>
            <a:endParaRPr lang="sv-SE" altLang="sv-SE"/>
          </a:p>
        </p:txBody>
      </p:sp>
      <p:graphicFrame>
        <p:nvGraphicFramePr>
          <p:cNvPr id="2056" name="Objekt 4"/>
          <p:cNvGraphicFramePr>
            <a:graphicFrameLocks noChangeAspect="1"/>
          </p:cNvGraphicFramePr>
          <p:nvPr/>
        </p:nvGraphicFramePr>
        <p:xfrm>
          <a:off x="5256213" y="6242051"/>
          <a:ext cx="1223962" cy="341313"/>
        </p:xfrm>
        <a:graphic>
          <a:graphicData uri="http://schemas.openxmlformats.org/presentationml/2006/ole">
            <mc:AlternateContent xmlns:mc="http://schemas.openxmlformats.org/markup-compatibility/2006">
              <mc:Choice xmlns:v="urn:schemas-microsoft-com:vml" Requires="v">
                <p:oleObj spid="_x0000_s11390" name="Bitmappsbild" r:id="rId5" imgW="2228571" imgH="571731" progId="PBrush">
                  <p:embed/>
                </p:oleObj>
              </mc:Choice>
              <mc:Fallback>
                <p:oleObj name="Bitmappsbild" r:id="rId5" imgW="2228571" imgH="571731"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6213" y="6242051"/>
                        <a:ext cx="1223962" cy="341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7" name="Bildobjekt 12"/>
          <p:cNvPicPr>
            <a:picLocks noChangeAspect="1" noChangeArrowheads="1"/>
          </p:cNvPicPr>
          <p:nvPr/>
        </p:nvPicPr>
        <p:blipFill>
          <a:blip r:embed="rId7" cstate="print"/>
          <a:srcRect/>
          <a:stretch>
            <a:fillRect/>
          </a:stretch>
        </p:blipFill>
        <p:spPr bwMode="auto">
          <a:xfrm>
            <a:off x="6600825" y="6276976"/>
            <a:ext cx="738188" cy="257175"/>
          </a:xfrm>
          <a:prstGeom prst="rect">
            <a:avLst/>
          </a:prstGeom>
          <a:noFill/>
          <a:ln w="9525">
            <a:noFill/>
            <a:miter lim="800000"/>
            <a:headEnd/>
            <a:tailEnd/>
          </a:ln>
        </p:spPr>
      </p:pic>
      <p:sp>
        <p:nvSpPr>
          <p:cNvPr id="13" name="textruta 12"/>
          <p:cNvSpPr txBox="1"/>
          <p:nvPr/>
        </p:nvSpPr>
        <p:spPr>
          <a:xfrm>
            <a:off x="7477126" y="6365876"/>
            <a:ext cx="3198813" cy="276999"/>
          </a:xfrm>
          <a:prstGeom prst="rect">
            <a:avLst/>
          </a:prstGeom>
          <a:noFill/>
        </p:spPr>
        <p:txBody>
          <a:bodyPr>
            <a:spAutoFit/>
          </a:bodyPr>
          <a:lstStyle/>
          <a:p>
            <a:pPr>
              <a:defRPr/>
            </a:pPr>
            <a:r>
              <a:rPr lang="sv-SE" sz="1200" i="1" dirty="0">
                <a:latin typeface="+mj-lt"/>
              </a:rPr>
              <a:t>Vi hjälps åt till arbete och självständigt liv</a:t>
            </a:r>
          </a:p>
        </p:txBody>
      </p:sp>
      <p:cxnSp>
        <p:nvCxnSpPr>
          <p:cNvPr id="14" name="Rak 13"/>
          <p:cNvCxnSpPr/>
          <p:nvPr/>
        </p:nvCxnSpPr>
        <p:spPr>
          <a:xfrm>
            <a:off x="1949451" y="6669088"/>
            <a:ext cx="5184775" cy="0"/>
          </a:xfrm>
          <a:prstGeom prst="line">
            <a:avLst/>
          </a:prstGeom>
        </p:spPr>
        <p:style>
          <a:lnRef idx="1">
            <a:schemeClr val="accent1"/>
          </a:lnRef>
          <a:fillRef idx="0">
            <a:schemeClr val="accent1"/>
          </a:fillRef>
          <a:effectRef idx="0">
            <a:schemeClr val="accent1"/>
          </a:effectRef>
          <a:fontRef idx="minor">
            <a:schemeClr val="tx1"/>
          </a:fontRef>
        </p:style>
      </p:cxnSp>
      <p:pic>
        <p:nvPicPr>
          <p:cNvPr id="2061" name="Bildobjekt 14" descr="\\ads.sfa.se\data\Hemkataloger3\G14Hemkataloger\14160422\Mina dokument\My Pictures\AF-logga 2014.png"/>
          <p:cNvPicPr>
            <a:picLocks noChangeAspect="1" noChangeArrowheads="1"/>
          </p:cNvPicPr>
          <p:nvPr/>
        </p:nvPicPr>
        <p:blipFill>
          <a:blip r:embed="rId8" cstate="print"/>
          <a:srcRect/>
          <a:stretch>
            <a:fillRect/>
          </a:stretch>
        </p:blipFill>
        <p:spPr bwMode="auto">
          <a:xfrm>
            <a:off x="2136775" y="6318250"/>
            <a:ext cx="1543050" cy="190500"/>
          </a:xfrm>
          <a:prstGeom prst="rect">
            <a:avLst/>
          </a:prstGeom>
          <a:noFill/>
          <a:ln w="9525">
            <a:noFill/>
            <a:miter lim="800000"/>
            <a:headEnd/>
            <a:tailEnd/>
          </a:ln>
        </p:spPr>
      </p:pic>
      <p:pic>
        <p:nvPicPr>
          <p:cNvPr id="16" name="Bildobjekt 15" descr="cid:_1_077D0A78077994280032109AC1258144"/>
          <p:cNvPicPr/>
          <p:nvPr/>
        </p:nvPicPr>
        <p:blipFill>
          <a:blip r:embed="rId9" r:link="rId10">
            <a:extLst>
              <a:ext uri="{28A0092B-C50C-407E-A947-70E740481C1C}">
                <a14:useLocalDpi xmlns:a14="http://schemas.microsoft.com/office/drawing/2010/main" val="0"/>
              </a:ext>
            </a:extLst>
          </a:blip>
          <a:stretch>
            <a:fillRect/>
          </a:stretch>
        </p:blipFill>
        <p:spPr bwMode="auto">
          <a:xfrm>
            <a:off x="838199" y="365126"/>
            <a:ext cx="2715492" cy="836892"/>
          </a:xfrm>
          <a:prstGeom prst="rect">
            <a:avLst/>
          </a:prstGeom>
          <a:noFill/>
          <a:ln>
            <a:noFill/>
          </a:ln>
        </p:spPr>
      </p:pic>
      <p:sp>
        <p:nvSpPr>
          <p:cNvPr id="2" name="Rektangel 1"/>
          <p:cNvSpPr/>
          <p:nvPr/>
        </p:nvSpPr>
        <p:spPr>
          <a:xfrm>
            <a:off x="2046000" y="1305342"/>
            <a:ext cx="8323617" cy="1200329"/>
          </a:xfrm>
          <a:prstGeom prst="rect">
            <a:avLst/>
          </a:prstGeom>
        </p:spPr>
        <p:txBody>
          <a:bodyPr wrap="square">
            <a:spAutoFit/>
          </a:bodyPr>
          <a:lstStyle/>
          <a:p>
            <a:endParaRPr lang="sv-SE" b="1" u="sng" cap="small" dirty="0">
              <a:latin typeface="Calibri" panose="020F0502020204030204" pitchFamily="34" charset="0"/>
              <a:cs typeface="Calibri" panose="020F0502020204030204" pitchFamily="34" charset="0"/>
            </a:endParaRPr>
          </a:p>
          <a:p>
            <a:endParaRPr lang="sv-SE" b="1" u="sng" cap="small" dirty="0">
              <a:latin typeface="Calibri" panose="020F0502020204030204" pitchFamily="34" charset="0"/>
              <a:cs typeface="Calibri" panose="020F0502020204030204" pitchFamily="34" charset="0"/>
            </a:endParaRPr>
          </a:p>
          <a:p>
            <a:endParaRPr lang="sv-SE" b="1" u="sng" cap="small" dirty="0">
              <a:latin typeface="Calibri" panose="020F0502020204030204" pitchFamily="34" charset="0"/>
              <a:cs typeface="Calibri" panose="020F0502020204030204" pitchFamily="34" charset="0"/>
            </a:endParaRPr>
          </a:p>
          <a:p>
            <a:endParaRPr lang="sv-SE" dirty="0">
              <a:latin typeface="Calibri" panose="020F0502020204030204" pitchFamily="34" charset="0"/>
              <a:cs typeface="Calibri" panose="020F0502020204030204" pitchFamily="34" charset="0"/>
            </a:endParaRPr>
          </a:p>
        </p:txBody>
      </p:sp>
      <p:graphicFrame>
        <p:nvGraphicFramePr>
          <p:cNvPr id="18" name="Platshållare för innehåll 6"/>
          <p:cNvGraphicFramePr>
            <a:graphicFrameLocks/>
          </p:cNvGraphicFramePr>
          <p:nvPr>
            <p:extLst>
              <p:ext uri="{D42A27DB-BD31-4B8C-83A1-F6EECF244321}">
                <p14:modId xmlns:p14="http://schemas.microsoft.com/office/powerpoint/2010/main" val="2460481163"/>
              </p:ext>
            </p:extLst>
          </p:nvPr>
        </p:nvGraphicFramePr>
        <p:xfrm>
          <a:off x="838199" y="1825625"/>
          <a:ext cx="5531427" cy="426761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9" name="Diagram 18"/>
          <p:cNvGraphicFramePr/>
          <p:nvPr>
            <p:extLst>
              <p:ext uri="{D42A27DB-BD31-4B8C-83A1-F6EECF244321}">
                <p14:modId xmlns:p14="http://schemas.microsoft.com/office/powerpoint/2010/main" val="2273367813"/>
              </p:ext>
            </p:extLst>
          </p:nvPr>
        </p:nvGraphicFramePr>
        <p:xfrm>
          <a:off x="6615185" y="1790701"/>
          <a:ext cx="4922693" cy="4471986"/>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365597406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Rubrik 14"/>
          <p:cNvSpPr>
            <a:spLocks noGrp="1"/>
          </p:cNvSpPr>
          <p:nvPr>
            <p:ph type="title"/>
          </p:nvPr>
        </p:nvSpPr>
        <p:spPr>
          <a:xfrm>
            <a:off x="838199" y="783572"/>
            <a:ext cx="10515600" cy="1325563"/>
          </a:xfrm>
        </p:spPr>
        <p:txBody>
          <a:bodyPr>
            <a:normAutofit/>
          </a:bodyPr>
          <a:lstStyle/>
          <a:p>
            <a:pPr algn="ctr"/>
            <a:r>
              <a:rPr lang="sv-SE" dirty="0"/>
              <a:t>Våra reflektioner – framgångsfaktorer/utmaningar</a:t>
            </a:r>
          </a:p>
        </p:txBody>
      </p:sp>
      <p:sp>
        <p:nvSpPr>
          <p:cNvPr id="17" name="Platshållare för innehåll 16"/>
          <p:cNvSpPr>
            <a:spLocks noGrp="1"/>
          </p:cNvSpPr>
          <p:nvPr>
            <p:ph idx="1"/>
          </p:nvPr>
        </p:nvSpPr>
        <p:spPr>
          <a:xfrm>
            <a:off x="1978892" y="2515180"/>
            <a:ext cx="4450916" cy="3488746"/>
          </a:xfrm>
        </p:spPr>
        <p:txBody>
          <a:bodyPr>
            <a:normAutofit lnSpcReduction="10000"/>
          </a:bodyPr>
          <a:lstStyle/>
          <a:p>
            <a:pPr marL="0" indent="0">
              <a:lnSpc>
                <a:spcPct val="200000"/>
              </a:lnSpc>
              <a:buNone/>
            </a:pPr>
            <a:r>
              <a:rPr lang="sv-SE" sz="1600" dirty="0"/>
              <a:t>Tillgänglighet och likvärdighet </a:t>
            </a:r>
          </a:p>
          <a:p>
            <a:pPr marL="0" indent="0">
              <a:lnSpc>
                <a:spcPct val="200000"/>
              </a:lnSpc>
              <a:buNone/>
            </a:pPr>
            <a:r>
              <a:rPr lang="sv-SE" sz="1600" dirty="0"/>
              <a:t>Myndighetsgemensamt team</a:t>
            </a:r>
          </a:p>
          <a:p>
            <a:pPr marL="0" indent="0">
              <a:lnSpc>
                <a:spcPct val="200000"/>
              </a:lnSpc>
              <a:buNone/>
            </a:pPr>
            <a:r>
              <a:rPr lang="sv-SE" sz="1600" dirty="0">
                <a:solidFill>
                  <a:schemeClr val="tx1"/>
                </a:solidFill>
              </a:rPr>
              <a:t>Ingen myndighetsutövning</a:t>
            </a:r>
          </a:p>
          <a:p>
            <a:pPr marL="0" indent="0">
              <a:lnSpc>
                <a:spcPct val="200000"/>
              </a:lnSpc>
              <a:buNone/>
            </a:pPr>
            <a:r>
              <a:rPr lang="sv-SE" sz="1600" dirty="0">
                <a:solidFill>
                  <a:schemeClr val="tx1"/>
                </a:solidFill>
              </a:rPr>
              <a:t>Korta och snabba kontaktvägar mellan parterna</a:t>
            </a:r>
          </a:p>
          <a:p>
            <a:pPr marL="0" indent="0">
              <a:lnSpc>
                <a:spcPct val="200000"/>
              </a:lnSpc>
              <a:buNone/>
            </a:pPr>
            <a:r>
              <a:rPr lang="sv-SE" sz="1600" dirty="0"/>
              <a:t>Kompetensutveckling</a:t>
            </a:r>
          </a:p>
          <a:p>
            <a:pPr marL="0" indent="0">
              <a:lnSpc>
                <a:spcPct val="150000"/>
              </a:lnSpc>
              <a:buNone/>
            </a:pPr>
            <a:r>
              <a:rPr lang="sv-SE" sz="1600" dirty="0"/>
              <a:t> </a:t>
            </a:r>
          </a:p>
          <a:p>
            <a:pPr marL="0" indent="0">
              <a:lnSpc>
                <a:spcPct val="150000"/>
              </a:lnSpc>
              <a:buNone/>
            </a:pPr>
            <a:endParaRPr lang="sv-SE" dirty="0"/>
          </a:p>
          <a:p>
            <a:pPr marL="0" indent="0">
              <a:lnSpc>
                <a:spcPct val="150000"/>
              </a:lnSpc>
              <a:buNone/>
            </a:pPr>
            <a:endParaRPr lang="sv-SE" dirty="0"/>
          </a:p>
          <a:p>
            <a:pPr marL="0" indent="0">
              <a:lnSpc>
                <a:spcPct val="150000"/>
              </a:lnSpc>
              <a:buNone/>
            </a:pPr>
            <a:endParaRPr lang="sv-SE" dirty="0"/>
          </a:p>
        </p:txBody>
      </p:sp>
      <p:cxnSp>
        <p:nvCxnSpPr>
          <p:cNvPr id="10" name="Rak 9"/>
          <p:cNvCxnSpPr/>
          <p:nvPr/>
        </p:nvCxnSpPr>
        <p:spPr>
          <a:xfrm flipV="1">
            <a:off x="2424113" y="6164264"/>
            <a:ext cx="7848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ak 11"/>
          <p:cNvCxnSpPr/>
          <p:nvPr/>
        </p:nvCxnSpPr>
        <p:spPr>
          <a:xfrm>
            <a:off x="838200" y="1305342"/>
            <a:ext cx="0" cy="4608512"/>
          </a:xfrm>
          <a:prstGeom prst="line">
            <a:avLst/>
          </a:prstGeom>
        </p:spPr>
        <p:style>
          <a:lnRef idx="1">
            <a:schemeClr val="accent1"/>
          </a:lnRef>
          <a:fillRef idx="0">
            <a:schemeClr val="accent1"/>
          </a:fillRef>
          <a:effectRef idx="0">
            <a:schemeClr val="accent1"/>
          </a:effectRef>
          <a:fontRef idx="minor">
            <a:schemeClr val="tx1"/>
          </a:fontRef>
        </p:style>
      </p:cxnSp>
      <p:pic>
        <p:nvPicPr>
          <p:cNvPr id="2054" name="Bildobjekt 8"/>
          <p:cNvPicPr>
            <a:picLocks noChangeAspect="1" noChangeArrowheads="1"/>
          </p:cNvPicPr>
          <p:nvPr/>
        </p:nvPicPr>
        <p:blipFill>
          <a:blip r:embed="rId4" cstate="print"/>
          <a:srcRect/>
          <a:stretch>
            <a:fillRect/>
          </a:stretch>
        </p:blipFill>
        <p:spPr bwMode="auto">
          <a:xfrm>
            <a:off x="3800475" y="6276976"/>
            <a:ext cx="1422400" cy="212725"/>
          </a:xfrm>
          <a:prstGeom prst="rect">
            <a:avLst/>
          </a:prstGeom>
          <a:noFill/>
          <a:ln w="9525">
            <a:noFill/>
            <a:miter lim="800000"/>
            <a:headEnd/>
            <a:tailEnd/>
          </a:ln>
        </p:spPr>
      </p:pic>
      <p:sp>
        <p:nvSpPr>
          <p:cNvPr id="2055" name="Rectangle 8"/>
          <p:cNvSpPr>
            <a:spLocks noChangeArrowheads="1"/>
          </p:cNvSpPr>
          <p:nvPr/>
        </p:nvSpPr>
        <p:spPr bwMode="auto">
          <a:xfrm>
            <a:off x="-396552" y="43934"/>
            <a:ext cx="184731" cy="369332"/>
          </a:xfrm>
          <a:prstGeom prst="rect">
            <a:avLst/>
          </a:prstGeom>
          <a:noFill/>
          <a:ln w="9525">
            <a:noFill/>
            <a:miter lim="800000"/>
            <a:headEnd/>
            <a:tailEnd/>
          </a:ln>
          <a:effectLst/>
        </p:spPr>
        <p:txBody>
          <a:bodyPr wrap="none" anchor="ctr">
            <a:spAutoFit/>
          </a:bodyPr>
          <a:lstStyle/>
          <a:p>
            <a:endParaRPr lang="sv-SE" altLang="sv-SE"/>
          </a:p>
        </p:txBody>
      </p:sp>
      <p:graphicFrame>
        <p:nvGraphicFramePr>
          <p:cNvPr id="2056" name="Objekt 4"/>
          <p:cNvGraphicFramePr>
            <a:graphicFrameLocks noChangeAspect="1"/>
          </p:cNvGraphicFramePr>
          <p:nvPr/>
        </p:nvGraphicFramePr>
        <p:xfrm>
          <a:off x="5256213" y="6242051"/>
          <a:ext cx="1223962" cy="341313"/>
        </p:xfrm>
        <a:graphic>
          <a:graphicData uri="http://schemas.openxmlformats.org/presentationml/2006/ole">
            <mc:AlternateContent xmlns:mc="http://schemas.openxmlformats.org/markup-compatibility/2006">
              <mc:Choice xmlns:v="urn:schemas-microsoft-com:vml" Requires="v">
                <p:oleObj spid="_x0000_s13439" name="Bitmappsbild" r:id="rId5" imgW="2228571" imgH="571731" progId="PBrush">
                  <p:embed/>
                </p:oleObj>
              </mc:Choice>
              <mc:Fallback>
                <p:oleObj name="Bitmappsbild" r:id="rId5" imgW="2228571" imgH="571731"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6213" y="6242051"/>
                        <a:ext cx="1223962" cy="341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7" name="Bildobjekt 12"/>
          <p:cNvPicPr>
            <a:picLocks noChangeAspect="1" noChangeArrowheads="1"/>
          </p:cNvPicPr>
          <p:nvPr/>
        </p:nvPicPr>
        <p:blipFill>
          <a:blip r:embed="rId7" cstate="print"/>
          <a:srcRect/>
          <a:stretch>
            <a:fillRect/>
          </a:stretch>
        </p:blipFill>
        <p:spPr bwMode="auto">
          <a:xfrm>
            <a:off x="6600825" y="6276976"/>
            <a:ext cx="738188" cy="257175"/>
          </a:xfrm>
          <a:prstGeom prst="rect">
            <a:avLst/>
          </a:prstGeom>
          <a:noFill/>
          <a:ln w="9525">
            <a:noFill/>
            <a:miter lim="800000"/>
            <a:headEnd/>
            <a:tailEnd/>
          </a:ln>
        </p:spPr>
      </p:pic>
      <p:sp>
        <p:nvSpPr>
          <p:cNvPr id="13" name="textruta 12"/>
          <p:cNvSpPr txBox="1"/>
          <p:nvPr/>
        </p:nvSpPr>
        <p:spPr>
          <a:xfrm>
            <a:off x="7477126" y="6365876"/>
            <a:ext cx="3198813" cy="276999"/>
          </a:xfrm>
          <a:prstGeom prst="rect">
            <a:avLst/>
          </a:prstGeom>
          <a:noFill/>
        </p:spPr>
        <p:txBody>
          <a:bodyPr>
            <a:spAutoFit/>
          </a:bodyPr>
          <a:lstStyle/>
          <a:p>
            <a:pPr>
              <a:defRPr/>
            </a:pPr>
            <a:r>
              <a:rPr lang="sv-SE" sz="1200" i="1" dirty="0">
                <a:latin typeface="+mj-lt"/>
              </a:rPr>
              <a:t>Vi hjälps åt till arbete och självständigt liv</a:t>
            </a:r>
          </a:p>
        </p:txBody>
      </p:sp>
      <p:cxnSp>
        <p:nvCxnSpPr>
          <p:cNvPr id="14" name="Rak 13"/>
          <p:cNvCxnSpPr/>
          <p:nvPr/>
        </p:nvCxnSpPr>
        <p:spPr>
          <a:xfrm>
            <a:off x="1949451" y="6669088"/>
            <a:ext cx="5184775" cy="0"/>
          </a:xfrm>
          <a:prstGeom prst="line">
            <a:avLst/>
          </a:prstGeom>
        </p:spPr>
        <p:style>
          <a:lnRef idx="1">
            <a:schemeClr val="accent1"/>
          </a:lnRef>
          <a:fillRef idx="0">
            <a:schemeClr val="accent1"/>
          </a:fillRef>
          <a:effectRef idx="0">
            <a:schemeClr val="accent1"/>
          </a:effectRef>
          <a:fontRef idx="minor">
            <a:schemeClr val="tx1"/>
          </a:fontRef>
        </p:style>
      </p:cxnSp>
      <p:pic>
        <p:nvPicPr>
          <p:cNvPr id="2061" name="Bildobjekt 14" descr="\\ads.sfa.se\data\Hemkataloger3\G14Hemkataloger\14160422\Mina dokument\My Pictures\AF-logga 2014.png"/>
          <p:cNvPicPr>
            <a:picLocks noChangeAspect="1" noChangeArrowheads="1"/>
          </p:cNvPicPr>
          <p:nvPr/>
        </p:nvPicPr>
        <p:blipFill>
          <a:blip r:embed="rId8" cstate="print"/>
          <a:srcRect/>
          <a:stretch>
            <a:fillRect/>
          </a:stretch>
        </p:blipFill>
        <p:spPr bwMode="auto">
          <a:xfrm>
            <a:off x="2136775" y="6318250"/>
            <a:ext cx="1543050" cy="190500"/>
          </a:xfrm>
          <a:prstGeom prst="rect">
            <a:avLst/>
          </a:prstGeom>
          <a:noFill/>
          <a:ln w="9525">
            <a:noFill/>
            <a:miter lim="800000"/>
            <a:headEnd/>
            <a:tailEnd/>
          </a:ln>
        </p:spPr>
      </p:pic>
      <p:pic>
        <p:nvPicPr>
          <p:cNvPr id="16" name="Bildobjekt 15" descr="cid:_1_077D0A78077994280032109AC1258144"/>
          <p:cNvPicPr/>
          <p:nvPr/>
        </p:nvPicPr>
        <p:blipFill>
          <a:blip r:embed="rId9" r:link="rId10">
            <a:extLst>
              <a:ext uri="{28A0092B-C50C-407E-A947-70E740481C1C}">
                <a14:useLocalDpi xmlns:a14="http://schemas.microsoft.com/office/drawing/2010/main" val="0"/>
              </a:ext>
            </a:extLst>
          </a:blip>
          <a:stretch>
            <a:fillRect/>
          </a:stretch>
        </p:blipFill>
        <p:spPr bwMode="auto">
          <a:xfrm>
            <a:off x="838199" y="365126"/>
            <a:ext cx="2715492" cy="836892"/>
          </a:xfrm>
          <a:prstGeom prst="rect">
            <a:avLst/>
          </a:prstGeom>
          <a:noFill/>
          <a:ln>
            <a:noFill/>
          </a:ln>
        </p:spPr>
      </p:pic>
      <p:sp>
        <p:nvSpPr>
          <p:cNvPr id="2" name="Rektangel 1"/>
          <p:cNvSpPr/>
          <p:nvPr/>
        </p:nvSpPr>
        <p:spPr>
          <a:xfrm>
            <a:off x="2046000" y="1305342"/>
            <a:ext cx="8323617" cy="1200329"/>
          </a:xfrm>
          <a:prstGeom prst="rect">
            <a:avLst/>
          </a:prstGeom>
        </p:spPr>
        <p:txBody>
          <a:bodyPr wrap="square">
            <a:spAutoFit/>
          </a:bodyPr>
          <a:lstStyle/>
          <a:p>
            <a:endParaRPr lang="sv-SE" b="1" u="sng" cap="small" dirty="0">
              <a:latin typeface="Calibri" panose="020F0502020204030204" pitchFamily="34" charset="0"/>
              <a:cs typeface="Calibri" panose="020F0502020204030204" pitchFamily="34" charset="0"/>
            </a:endParaRPr>
          </a:p>
          <a:p>
            <a:endParaRPr lang="sv-SE" b="1" u="sng" cap="small" dirty="0">
              <a:latin typeface="Calibri" panose="020F0502020204030204" pitchFamily="34" charset="0"/>
              <a:cs typeface="Calibri" panose="020F0502020204030204" pitchFamily="34" charset="0"/>
            </a:endParaRPr>
          </a:p>
          <a:p>
            <a:endParaRPr lang="sv-SE" b="1" u="sng" cap="small" dirty="0">
              <a:latin typeface="Calibri" panose="020F0502020204030204" pitchFamily="34" charset="0"/>
              <a:cs typeface="Calibri" panose="020F0502020204030204" pitchFamily="34" charset="0"/>
            </a:endParaRPr>
          </a:p>
          <a:p>
            <a:endParaRPr lang="sv-SE" dirty="0">
              <a:latin typeface="Calibri" panose="020F0502020204030204" pitchFamily="34" charset="0"/>
              <a:cs typeface="Calibri" panose="020F0502020204030204" pitchFamily="34" charset="0"/>
            </a:endParaRPr>
          </a:p>
        </p:txBody>
      </p:sp>
      <p:sp>
        <p:nvSpPr>
          <p:cNvPr id="4" name="textruta 3">
            <a:extLst>
              <a:ext uri="{FF2B5EF4-FFF2-40B4-BE49-F238E27FC236}">
                <a16:creationId xmlns:a16="http://schemas.microsoft.com/office/drawing/2014/main" id="{0F2AED85-E207-4B24-9FDA-CBF4389FB5C6}"/>
              </a:ext>
            </a:extLst>
          </p:cNvPr>
          <p:cNvSpPr txBox="1"/>
          <p:nvPr/>
        </p:nvSpPr>
        <p:spPr>
          <a:xfrm>
            <a:off x="6600825" y="2478611"/>
            <a:ext cx="3603073" cy="2485552"/>
          </a:xfrm>
          <a:prstGeom prst="rect">
            <a:avLst/>
          </a:prstGeom>
          <a:noFill/>
        </p:spPr>
        <p:txBody>
          <a:bodyPr wrap="square" rtlCol="0">
            <a:spAutoFit/>
          </a:bodyPr>
          <a:lstStyle/>
          <a:p>
            <a:pPr>
              <a:lnSpc>
                <a:spcPct val="200000"/>
              </a:lnSpc>
            </a:pPr>
            <a:r>
              <a:rPr lang="sv-SE" sz="1600" dirty="0"/>
              <a:t>Hög personal omsättning</a:t>
            </a:r>
          </a:p>
          <a:p>
            <a:pPr>
              <a:lnSpc>
                <a:spcPct val="200000"/>
              </a:lnSpc>
            </a:pPr>
            <a:r>
              <a:rPr lang="sv-SE" sz="1600" dirty="0"/>
              <a:t>Olika Utlåningsregler </a:t>
            </a:r>
          </a:p>
          <a:p>
            <a:pPr>
              <a:lnSpc>
                <a:spcPct val="200000"/>
              </a:lnSpc>
            </a:pPr>
            <a:r>
              <a:rPr lang="sv-SE" sz="1600" dirty="0"/>
              <a:t>Omorganiseringar</a:t>
            </a:r>
          </a:p>
          <a:p>
            <a:pPr>
              <a:lnSpc>
                <a:spcPct val="200000"/>
              </a:lnSpc>
            </a:pPr>
            <a:r>
              <a:rPr lang="sv-SE" sz="1600" dirty="0"/>
              <a:t>Regelverk</a:t>
            </a:r>
          </a:p>
          <a:p>
            <a:pPr>
              <a:lnSpc>
                <a:spcPct val="200000"/>
              </a:lnSpc>
            </a:pPr>
            <a:r>
              <a:rPr lang="sv-SE" sz="1600" dirty="0"/>
              <a:t>Minskad personlig handläggning </a:t>
            </a:r>
          </a:p>
        </p:txBody>
      </p:sp>
    </p:spTree>
    <p:extLst>
      <p:ext uri="{BB962C8B-B14F-4D97-AF65-F5344CB8AC3E}">
        <p14:creationId xmlns:p14="http://schemas.microsoft.com/office/powerpoint/2010/main" val="79143158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5" name="Rubrik 14"/>
          <p:cNvSpPr>
            <a:spLocks noGrp="1"/>
          </p:cNvSpPr>
          <p:nvPr>
            <p:ph type="title"/>
          </p:nvPr>
        </p:nvSpPr>
        <p:spPr>
          <a:xfrm>
            <a:off x="838200" y="365125"/>
            <a:ext cx="10515600" cy="2213572"/>
          </a:xfrm>
        </p:spPr>
        <p:txBody>
          <a:bodyPr>
            <a:normAutofit fontScale="90000"/>
          </a:bodyPr>
          <a:lstStyle/>
          <a:p>
            <a:pPr algn="ctr"/>
            <a:br>
              <a:rPr lang="sv-SE" dirty="0"/>
            </a:br>
            <a:br>
              <a:rPr lang="sv-SE" dirty="0"/>
            </a:br>
            <a:br>
              <a:rPr lang="sv-SE" dirty="0"/>
            </a:br>
            <a:r>
              <a:rPr lang="sv-SE" dirty="0">
                <a:solidFill>
                  <a:schemeClr val="bg1"/>
                </a:solidFill>
              </a:rPr>
              <a:t>Tack för oss!</a:t>
            </a:r>
          </a:p>
        </p:txBody>
      </p:sp>
      <p:cxnSp>
        <p:nvCxnSpPr>
          <p:cNvPr id="10" name="Rak 9"/>
          <p:cNvCxnSpPr/>
          <p:nvPr/>
        </p:nvCxnSpPr>
        <p:spPr>
          <a:xfrm flipV="1">
            <a:off x="2424113" y="6164264"/>
            <a:ext cx="7848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ak 11"/>
          <p:cNvCxnSpPr/>
          <p:nvPr/>
        </p:nvCxnSpPr>
        <p:spPr>
          <a:xfrm>
            <a:off x="838200" y="1305342"/>
            <a:ext cx="0" cy="4608512"/>
          </a:xfrm>
          <a:prstGeom prst="line">
            <a:avLst/>
          </a:prstGeom>
        </p:spPr>
        <p:style>
          <a:lnRef idx="1">
            <a:schemeClr val="accent1"/>
          </a:lnRef>
          <a:fillRef idx="0">
            <a:schemeClr val="accent1"/>
          </a:fillRef>
          <a:effectRef idx="0">
            <a:schemeClr val="accent1"/>
          </a:effectRef>
          <a:fontRef idx="minor">
            <a:schemeClr val="tx1"/>
          </a:fontRef>
        </p:style>
      </p:cxnSp>
      <p:pic>
        <p:nvPicPr>
          <p:cNvPr id="2054" name="Bildobjekt 8"/>
          <p:cNvPicPr>
            <a:picLocks noChangeAspect="1" noChangeArrowheads="1"/>
          </p:cNvPicPr>
          <p:nvPr/>
        </p:nvPicPr>
        <p:blipFill>
          <a:blip r:embed="rId4" cstate="print"/>
          <a:srcRect/>
          <a:stretch>
            <a:fillRect/>
          </a:stretch>
        </p:blipFill>
        <p:spPr bwMode="auto">
          <a:xfrm>
            <a:off x="3800475" y="6276976"/>
            <a:ext cx="1422400" cy="212725"/>
          </a:xfrm>
          <a:prstGeom prst="rect">
            <a:avLst/>
          </a:prstGeom>
          <a:noFill/>
          <a:ln w="9525">
            <a:noFill/>
            <a:miter lim="800000"/>
            <a:headEnd/>
            <a:tailEnd/>
          </a:ln>
        </p:spPr>
      </p:pic>
      <p:sp>
        <p:nvSpPr>
          <p:cNvPr id="2055" name="Rectangle 8"/>
          <p:cNvSpPr>
            <a:spLocks noChangeArrowheads="1"/>
          </p:cNvSpPr>
          <p:nvPr/>
        </p:nvSpPr>
        <p:spPr bwMode="auto">
          <a:xfrm>
            <a:off x="-396552" y="43934"/>
            <a:ext cx="184731" cy="369332"/>
          </a:xfrm>
          <a:prstGeom prst="rect">
            <a:avLst/>
          </a:prstGeom>
          <a:noFill/>
          <a:ln w="9525">
            <a:noFill/>
            <a:miter lim="800000"/>
            <a:headEnd/>
            <a:tailEnd/>
          </a:ln>
          <a:effectLst/>
        </p:spPr>
        <p:txBody>
          <a:bodyPr wrap="none" anchor="ctr">
            <a:spAutoFit/>
          </a:bodyPr>
          <a:lstStyle/>
          <a:p>
            <a:endParaRPr lang="sv-SE" altLang="sv-SE"/>
          </a:p>
        </p:txBody>
      </p:sp>
      <p:graphicFrame>
        <p:nvGraphicFramePr>
          <p:cNvPr id="2056" name="Objekt 4"/>
          <p:cNvGraphicFramePr>
            <a:graphicFrameLocks noChangeAspect="1"/>
          </p:cNvGraphicFramePr>
          <p:nvPr>
            <p:extLst>
              <p:ext uri="{D42A27DB-BD31-4B8C-83A1-F6EECF244321}">
                <p14:modId xmlns:p14="http://schemas.microsoft.com/office/powerpoint/2010/main" val="87992597"/>
              </p:ext>
            </p:extLst>
          </p:nvPr>
        </p:nvGraphicFramePr>
        <p:xfrm>
          <a:off x="5256213" y="6242051"/>
          <a:ext cx="1223962" cy="341313"/>
        </p:xfrm>
        <a:graphic>
          <a:graphicData uri="http://schemas.openxmlformats.org/presentationml/2006/ole">
            <mc:AlternateContent xmlns:mc="http://schemas.openxmlformats.org/markup-compatibility/2006">
              <mc:Choice xmlns:v="urn:schemas-microsoft-com:vml" Requires="v">
                <p:oleObj spid="_x0000_s14458" name="Bitmappsbild" r:id="rId5" imgW="2228571" imgH="571731" progId="PBrush">
                  <p:embed/>
                </p:oleObj>
              </mc:Choice>
              <mc:Fallback>
                <p:oleObj name="Bitmappsbild" r:id="rId5" imgW="2228571" imgH="571731"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6213" y="6242051"/>
                        <a:ext cx="1223962" cy="341313"/>
                      </a:xfrm>
                      <a:prstGeom prst="rect">
                        <a:avLst/>
                      </a:prstGeom>
                      <a:noFill/>
                      <a:extLst/>
                    </p:spPr>
                  </p:pic>
                </p:oleObj>
              </mc:Fallback>
            </mc:AlternateContent>
          </a:graphicData>
        </a:graphic>
      </p:graphicFrame>
      <p:pic>
        <p:nvPicPr>
          <p:cNvPr id="2057" name="Bildobjekt 12"/>
          <p:cNvPicPr>
            <a:picLocks noChangeAspect="1" noChangeArrowheads="1"/>
          </p:cNvPicPr>
          <p:nvPr/>
        </p:nvPicPr>
        <p:blipFill>
          <a:blip r:embed="rId7" cstate="print"/>
          <a:srcRect/>
          <a:stretch>
            <a:fillRect/>
          </a:stretch>
        </p:blipFill>
        <p:spPr bwMode="auto">
          <a:xfrm>
            <a:off x="6600825" y="6276976"/>
            <a:ext cx="738188" cy="257175"/>
          </a:xfrm>
          <a:prstGeom prst="rect">
            <a:avLst/>
          </a:prstGeom>
          <a:noFill/>
          <a:ln w="9525">
            <a:noFill/>
            <a:miter lim="800000"/>
            <a:headEnd/>
            <a:tailEnd/>
          </a:ln>
        </p:spPr>
      </p:pic>
      <p:sp>
        <p:nvSpPr>
          <p:cNvPr id="13" name="textruta 12"/>
          <p:cNvSpPr txBox="1"/>
          <p:nvPr/>
        </p:nvSpPr>
        <p:spPr>
          <a:xfrm>
            <a:off x="7477126" y="6365876"/>
            <a:ext cx="3198813" cy="276999"/>
          </a:xfrm>
          <a:prstGeom prst="rect">
            <a:avLst/>
          </a:prstGeom>
          <a:noFill/>
        </p:spPr>
        <p:txBody>
          <a:bodyPr>
            <a:spAutoFit/>
          </a:bodyPr>
          <a:lstStyle/>
          <a:p>
            <a:pPr>
              <a:defRPr/>
            </a:pPr>
            <a:r>
              <a:rPr lang="sv-SE" sz="1200" i="1" dirty="0">
                <a:solidFill>
                  <a:schemeClr val="bg1"/>
                </a:solidFill>
                <a:latin typeface="+mj-lt"/>
              </a:rPr>
              <a:t>Vi hjälps åt till arbete och självständigt liv</a:t>
            </a:r>
          </a:p>
        </p:txBody>
      </p:sp>
      <p:cxnSp>
        <p:nvCxnSpPr>
          <p:cNvPr id="14" name="Rak 13"/>
          <p:cNvCxnSpPr/>
          <p:nvPr/>
        </p:nvCxnSpPr>
        <p:spPr>
          <a:xfrm>
            <a:off x="1949451" y="6669088"/>
            <a:ext cx="5184775" cy="0"/>
          </a:xfrm>
          <a:prstGeom prst="line">
            <a:avLst/>
          </a:prstGeom>
        </p:spPr>
        <p:style>
          <a:lnRef idx="1">
            <a:schemeClr val="accent1"/>
          </a:lnRef>
          <a:fillRef idx="0">
            <a:schemeClr val="accent1"/>
          </a:fillRef>
          <a:effectRef idx="0">
            <a:schemeClr val="accent1"/>
          </a:effectRef>
          <a:fontRef idx="minor">
            <a:schemeClr val="tx1"/>
          </a:fontRef>
        </p:style>
      </p:cxnSp>
      <p:pic>
        <p:nvPicPr>
          <p:cNvPr id="2061" name="Bildobjekt 14" descr="\\ads.sfa.se\data\Hemkataloger3\G14Hemkataloger\14160422\Mina dokument\My Pictures\AF-logga 2014.png"/>
          <p:cNvPicPr>
            <a:picLocks noChangeAspect="1" noChangeArrowheads="1"/>
          </p:cNvPicPr>
          <p:nvPr/>
        </p:nvPicPr>
        <p:blipFill>
          <a:blip r:embed="rId8" cstate="print"/>
          <a:srcRect/>
          <a:stretch>
            <a:fillRect/>
          </a:stretch>
        </p:blipFill>
        <p:spPr bwMode="auto">
          <a:xfrm>
            <a:off x="2136775" y="6318250"/>
            <a:ext cx="1543050" cy="190500"/>
          </a:xfrm>
          <a:prstGeom prst="rect">
            <a:avLst/>
          </a:prstGeom>
          <a:noFill/>
          <a:ln w="9525">
            <a:noFill/>
            <a:miter lim="800000"/>
            <a:headEnd/>
            <a:tailEnd/>
          </a:ln>
        </p:spPr>
      </p:pic>
      <p:sp>
        <p:nvSpPr>
          <p:cNvPr id="2" name="Rektangel 1"/>
          <p:cNvSpPr/>
          <p:nvPr/>
        </p:nvSpPr>
        <p:spPr>
          <a:xfrm>
            <a:off x="2136775" y="1105090"/>
            <a:ext cx="8323617" cy="1200329"/>
          </a:xfrm>
          <a:prstGeom prst="rect">
            <a:avLst/>
          </a:prstGeom>
        </p:spPr>
        <p:txBody>
          <a:bodyPr wrap="square">
            <a:spAutoFit/>
          </a:bodyPr>
          <a:lstStyle/>
          <a:p>
            <a:endParaRPr lang="sv-SE" b="1" u="sng" cap="small" dirty="0">
              <a:latin typeface="Calibri" panose="020F0502020204030204" pitchFamily="34" charset="0"/>
              <a:cs typeface="Calibri" panose="020F0502020204030204" pitchFamily="34" charset="0"/>
            </a:endParaRPr>
          </a:p>
          <a:p>
            <a:endParaRPr lang="sv-SE" b="1" u="sng" cap="small" dirty="0">
              <a:latin typeface="Calibri" panose="020F0502020204030204" pitchFamily="34" charset="0"/>
              <a:cs typeface="Calibri" panose="020F0502020204030204" pitchFamily="34" charset="0"/>
            </a:endParaRPr>
          </a:p>
          <a:p>
            <a:endParaRPr lang="sv-SE" b="1" u="sng" cap="small" dirty="0">
              <a:latin typeface="Calibri" panose="020F0502020204030204" pitchFamily="34" charset="0"/>
              <a:cs typeface="Calibri" panose="020F0502020204030204" pitchFamily="34" charset="0"/>
            </a:endParaRPr>
          </a:p>
          <a:p>
            <a:endParaRPr lang="sv-SE" dirty="0">
              <a:latin typeface="Calibri" panose="020F0502020204030204" pitchFamily="34" charset="0"/>
              <a:cs typeface="Calibri" panose="020F0502020204030204" pitchFamily="34" charset="0"/>
            </a:endParaRPr>
          </a:p>
        </p:txBody>
      </p:sp>
      <p:sp>
        <p:nvSpPr>
          <p:cNvPr id="4" name="Rektangel 3"/>
          <p:cNvSpPr/>
          <p:nvPr/>
        </p:nvSpPr>
        <p:spPr>
          <a:xfrm>
            <a:off x="2796383" y="2790849"/>
            <a:ext cx="6719887" cy="2677656"/>
          </a:xfrm>
          <a:prstGeom prst="rect">
            <a:avLst/>
          </a:prstGeom>
        </p:spPr>
        <p:txBody>
          <a:bodyPr wrap="square">
            <a:spAutoFit/>
          </a:bodyPr>
          <a:lstStyle/>
          <a:p>
            <a:pPr marL="45720" indent="0" algn="ctr">
              <a:lnSpc>
                <a:spcPct val="150000"/>
              </a:lnSpc>
              <a:buNone/>
            </a:pPr>
            <a:r>
              <a:rPr lang="sv-SE" sz="2400" dirty="0">
                <a:solidFill>
                  <a:schemeClr val="bg1"/>
                </a:solidFill>
              </a:rPr>
              <a:t>Ginnie Ahlborg - Socialtjänsten Östra Göteborg</a:t>
            </a:r>
          </a:p>
          <a:p>
            <a:pPr marL="45720" indent="0" algn="ctr">
              <a:lnSpc>
                <a:spcPct val="150000"/>
              </a:lnSpc>
              <a:buNone/>
            </a:pPr>
            <a:r>
              <a:rPr lang="sv-SE" sz="2400" dirty="0">
                <a:solidFill>
                  <a:schemeClr val="bg1"/>
                </a:solidFill>
              </a:rPr>
              <a:t>Frida Schleenvoigt– Socialtjänsten Angered</a:t>
            </a:r>
          </a:p>
          <a:p>
            <a:pPr marL="45720" indent="0" algn="ctr">
              <a:buNone/>
            </a:pPr>
            <a:endParaRPr lang="sv-SE" sz="2400" dirty="0">
              <a:solidFill>
                <a:schemeClr val="bg1"/>
              </a:solidFill>
            </a:endParaRPr>
          </a:p>
          <a:p>
            <a:pPr marL="45720" indent="0" algn="ctr">
              <a:buNone/>
            </a:pPr>
            <a:endParaRPr lang="sv-SE" sz="2400" dirty="0">
              <a:solidFill>
                <a:schemeClr val="bg1"/>
              </a:solidFill>
            </a:endParaRPr>
          </a:p>
          <a:p>
            <a:pPr marL="45720" indent="0" algn="ctr">
              <a:buNone/>
            </a:pPr>
            <a:r>
              <a:rPr lang="sv-SE" sz="2400" dirty="0">
                <a:solidFill>
                  <a:schemeClr val="bg1"/>
                </a:solidFill>
              </a:rPr>
              <a:t>För mer information gå in på </a:t>
            </a:r>
            <a:r>
              <a:rPr lang="sv-SE" sz="2400" dirty="0">
                <a:solidFill>
                  <a:schemeClr val="tx1"/>
                </a:solidFill>
                <a:hlinkClick r:id="rId9"/>
              </a:rPr>
              <a:t>www.samverkanvg.se</a:t>
            </a:r>
            <a:endParaRPr lang="sv-SE" sz="2400" dirty="0">
              <a:solidFill>
                <a:schemeClr val="tx1"/>
              </a:solidFill>
            </a:endParaRPr>
          </a:p>
          <a:p>
            <a:pPr marL="45720" indent="0" algn="ctr">
              <a:buNone/>
            </a:pPr>
            <a:endParaRPr lang="sv-SE" sz="2400" dirty="0">
              <a:solidFill>
                <a:schemeClr val="tx1"/>
              </a:solidFill>
            </a:endParaRPr>
          </a:p>
        </p:txBody>
      </p:sp>
      <p:pic>
        <p:nvPicPr>
          <p:cNvPr id="16" name="Bildobjekt 15" descr="cid:_1_077D0A78077994280032109AC1258144">
            <a:extLst>
              <a:ext uri="{FF2B5EF4-FFF2-40B4-BE49-F238E27FC236}">
                <a16:creationId xmlns:a16="http://schemas.microsoft.com/office/drawing/2014/main" id="{2CAC46D0-BC43-4E18-80A3-395CDE282D76}"/>
              </a:ext>
            </a:extLst>
          </p:cNvPr>
          <p:cNvPicPr/>
          <p:nvPr/>
        </p:nvPicPr>
        <p:blipFill>
          <a:blip r:embed="rId10" r:link="rId11">
            <a:extLst>
              <a:ext uri="{28A0092B-C50C-407E-A947-70E740481C1C}">
                <a14:useLocalDpi xmlns:a14="http://schemas.microsoft.com/office/drawing/2010/main" val="0"/>
              </a:ext>
            </a:extLst>
          </a:blip>
          <a:stretch>
            <a:fillRect/>
          </a:stretch>
        </p:blipFill>
        <p:spPr bwMode="auto">
          <a:xfrm>
            <a:off x="838199" y="365126"/>
            <a:ext cx="2715492" cy="836892"/>
          </a:xfrm>
          <a:prstGeom prst="rect">
            <a:avLst/>
          </a:prstGeom>
          <a:noFill/>
          <a:ln>
            <a:noFill/>
          </a:ln>
        </p:spPr>
      </p:pic>
    </p:spTree>
    <p:extLst>
      <p:ext uri="{BB962C8B-B14F-4D97-AF65-F5344CB8AC3E}">
        <p14:creationId xmlns:p14="http://schemas.microsoft.com/office/powerpoint/2010/main" val="274527403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Rubrik 14"/>
          <p:cNvSpPr>
            <a:spLocks noGrp="1"/>
          </p:cNvSpPr>
          <p:nvPr>
            <p:ph type="title"/>
          </p:nvPr>
        </p:nvSpPr>
        <p:spPr/>
        <p:txBody>
          <a:bodyPr/>
          <a:lstStyle/>
          <a:p>
            <a:pPr algn="r"/>
            <a:r>
              <a:rPr lang="sv-SE" dirty="0"/>
              <a:t>Mål</a:t>
            </a:r>
          </a:p>
        </p:txBody>
      </p:sp>
      <p:sp>
        <p:nvSpPr>
          <p:cNvPr id="17" name="Platshållare för innehåll 16"/>
          <p:cNvSpPr>
            <a:spLocks noGrp="1"/>
          </p:cNvSpPr>
          <p:nvPr>
            <p:ph sz="quarter" idx="13"/>
          </p:nvPr>
        </p:nvSpPr>
        <p:spPr/>
        <p:txBody>
          <a:bodyPr/>
          <a:lstStyle/>
          <a:p>
            <a:pPr marL="0" indent="0">
              <a:buNone/>
            </a:pPr>
            <a:r>
              <a:rPr lang="sv-SE" dirty="0">
                <a:latin typeface="Calibri" panose="020F0502020204030204" pitchFamily="34" charset="0"/>
                <a:cs typeface="Calibri" panose="020F0502020204030204" pitchFamily="34" charset="0"/>
              </a:rPr>
              <a:t>»» Samordningsförbundet Göteborg Nordost</a:t>
            </a:r>
          </a:p>
          <a:p>
            <a:pPr marL="0" indent="0">
              <a:buNone/>
            </a:pPr>
            <a:r>
              <a:rPr lang="sv-SE" dirty="0">
                <a:latin typeface="Calibri" panose="020F0502020204030204" pitchFamily="34" charset="0"/>
                <a:cs typeface="Calibri" panose="020F0502020204030204" pitchFamily="34" charset="0"/>
              </a:rPr>
              <a:t>arbetar för invånare i Nordöstra Göteborg med</a:t>
            </a:r>
          </a:p>
          <a:p>
            <a:pPr marL="0" indent="0">
              <a:buNone/>
            </a:pPr>
            <a:r>
              <a:rPr lang="sv-SE" dirty="0">
                <a:latin typeface="Calibri" panose="020F0502020204030204" pitchFamily="34" charset="0"/>
                <a:cs typeface="Calibri" panose="020F0502020204030204" pitchFamily="34" charset="0"/>
              </a:rPr>
              <a:t>fokus på integration och hälsa; arbetet skall</a:t>
            </a:r>
          </a:p>
          <a:p>
            <a:pPr marL="0" indent="0">
              <a:buNone/>
            </a:pPr>
            <a:r>
              <a:rPr lang="sv-SE" dirty="0">
                <a:latin typeface="Calibri" panose="020F0502020204030204" pitchFamily="34" charset="0"/>
                <a:cs typeface="Calibri" panose="020F0502020204030204" pitchFamily="34" charset="0"/>
              </a:rPr>
              <a:t>främja </a:t>
            </a:r>
            <a:r>
              <a:rPr lang="sv-SE" dirty="0">
                <a:solidFill>
                  <a:schemeClr val="accent2">
                    <a:lumMod val="75000"/>
                  </a:schemeClr>
                </a:solidFill>
                <a:latin typeface="Calibri" panose="020F0502020204030204" pitchFamily="34" charset="0"/>
                <a:cs typeface="Calibri" panose="020F0502020204030204" pitchFamily="34" charset="0"/>
              </a:rPr>
              <a:t>arbete och studier</a:t>
            </a:r>
            <a:r>
              <a:rPr lang="sv-SE" dirty="0">
                <a:latin typeface="Calibri" panose="020F0502020204030204" pitchFamily="34" charset="0"/>
                <a:cs typeface="Calibri" panose="020F0502020204030204" pitchFamily="34" charset="0"/>
              </a:rPr>
              <a:t>.</a:t>
            </a:r>
          </a:p>
          <a:p>
            <a:pPr marL="0" indent="0">
              <a:buNone/>
            </a:pPr>
            <a:r>
              <a:rPr lang="sv-SE" dirty="0">
                <a:latin typeface="Calibri" panose="020F0502020204030204" pitchFamily="34" charset="0"/>
                <a:cs typeface="Calibri" panose="020F0502020204030204" pitchFamily="34" charset="0"/>
              </a:rPr>
              <a:t>»» Genom att upprätta såväl strukturella som</a:t>
            </a:r>
          </a:p>
          <a:p>
            <a:pPr marL="0" indent="0">
              <a:buNone/>
            </a:pPr>
            <a:r>
              <a:rPr lang="sv-SE" dirty="0">
                <a:latin typeface="Calibri" panose="020F0502020204030204" pitchFamily="34" charset="0"/>
                <a:cs typeface="Calibri" panose="020F0502020204030204" pitchFamily="34" charset="0"/>
              </a:rPr>
              <a:t>individuella insatser, vill Samordningsförbundet</a:t>
            </a:r>
          </a:p>
          <a:p>
            <a:pPr marL="0" indent="0">
              <a:buNone/>
            </a:pPr>
            <a:r>
              <a:rPr lang="sv-SE" dirty="0">
                <a:latin typeface="Calibri" panose="020F0502020204030204" pitchFamily="34" charset="0"/>
                <a:cs typeface="Calibri" panose="020F0502020204030204" pitchFamily="34" charset="0"/>
              </a:rPr>
              <a:t>Göteborg Nordost bidra till att invånare i Nordöstra</a:t>
            </a:r>
          </a:p>
          <a:p>
            <a:pPr marL="0" indent="0">
              <a:buNone/>
            </a:pPr>
            <a:r>
              <a:rPr lang="sv-SE" dirty="0">
                <a:latin typeface="Calibri" panose="020F0502020204030204" pitchFamily="34" charset="0"/>
                <a:cs typeface="Calibri" panose="020F0502020204030204" pitchFamily="34" charset="0"/>
              </a:rPr>
              <a:t>Göteborg, som är i behov av </a:t>
            </a:r>
            <a:r>
              <a:rPr lang="sv-SE" dirty="0">
                <a:solidFill>
                  <a:schemeClr val="accent2">
                    <a:lumMod val="75000"/>
                  </a:schemeClr>
                </a:solidFill>
                <a:latin typeface="Calibri" panose="020F0502020204030204" pitchFamily="34" charset="0"/>
                <a:cs typeface="Calibri" panose="020F0502020204030204" pitchFamily="34" charset="0"/>
              </a:rPr>
              <a:t>samordnad</a:t>
            </a:r>
          </a:p>
          <a:p>
            <a:pPr marL="0" indent="0">
              <a:buNone/>
            </a:pPr>
            <a:r>
              <a:rPr lang="sv-SE" dirty="0">
                <a:solidFill>
                  <a:schemeClr val="accent2">
                    <a:lumMod val="75000"/>
                  </a:schemeClr>
                </a:solidFill>
                <a:latin typeface="Calibri" panose="020F0502020204030204" pitchFamily="34" charset="0"/>
                <a:cs typeface="Calibri" panose="020F0502020204030204" pitchFamily="34" charset="0"/>
              </a:rPr>
              <a:t>rehabilitering</a:t>
            </a:r>
            <a:r>
              <a:rPr lang="sv-SE" dirty="0">
                <a:latin typeface="Calibri" panose="020F0502020204030204" pitchFamily="34" charset="0"/>
                <a:cs typeface="Calibri" panose="020F0502020204030204" pitchFamily="34" charset="0"/>
              </a:rPr>
              <a:t>, uppnår en ökad förmåga till</a:t>
            </a:r>
          </a:p>
          <a:p>
            <a:pPr marL="0" indent="0">
              <a:buNone/>
            </a:pPr>
            <a:r>
              <a:rPr lang="sv-SE" dirty="0">
                <a:latin typeface="Calibri" panose="020F0502020204030204" pitchFamily="34" charset="0"/>
                <a:cs typeface="Calibri" panose="020F0502020204030204" pitchFamily="34" charset="0"/>
              </a:rPr>
              <a:t>förvärvsarbete.</a:t>
            </a:r>
          </a:p>
          <a:p>
            <a:pPr marL="0" indent="0">
              <a:buNone/>
            </a:pPr>
            <a:r>
              <a:rPr lang="sv-SE" dirty="0">
                <a:latin typeface="Calibri" panose="020F0502020204030204" pitchFamily="34" charset="0"/>
                <a:cs typeface="Calibri" panose="020F0502020204030204" pitchFamily="34" charset="0"/>
              </a:rPr>
              <a:t>»» </a:t>
            </a:r>
            <a:r>
              <a:rPr lang="sv-SE" dirty="0">
                <a:solidFill>
                  <a:schemeClr val="accent2">
                    <a:lumMod val="75000"/>
                  </a:schemeClr>
                </a:solidFill>
                <a:latin typeface="Calibri" panose="020F0502020204030204" pitchFamily="34" charset="0"/>
                <a:cs typeface="Calibri" panose="020F0502020204030204" pitchFamily="34" charset="0"/>
              </a:rPr>
              <a:t>Kvinnor och män </a:t>
            </a:r>
            <a:r>
              <a:rPr lang="sv-SE" dirty="0">
                <a:latin typeface="Calibri" panose="020F0502020204030204" pitchFamily="34" charset="0"/>
                <a:cs typeface="Calibri" panose="020F0502020204030204" pitchFamily="34" charset="0"/>
              </a:rPr>
              <a:t>ska ha samma makt att</a:t>
            </a:r>
          </a:p>
          <a:p>
            <a:pPr marL="0" indent="0">
              <a:buNone/>
            </a:pPr>
            <a:r>
              <a:rPr lang="sv-SE" dirty="0">
                <a:latin typeface="Calibri" panose="020F0502020204030204" pitchFamily="34" charset="0"/>
                <a:cs typeface="Calibri" panose="020F0502020204030204" pitchFamily="34" charset="0"/>
              </a:rPr>
              <a:t>forma samhället och sina egna liv.</a:t>
            </a:r>
          </a:p>
        </p:txBody>
      </p:sp>
      <p:cxnSp>
        <p:nvCxnSpPr>
          <p:cNvPr id="10" name="Rak 9"/>
          <p:cNvCxnSpPr/>
          <p:nvPr/>
        </p:nvCxnSpPr>
        <p:spPr>
          <a:xfrm flipV="1">
            <a:off x="2424113" y="6164264"/>
            <a:ext cx="7848600"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2054" name="Bildobjekt 8"/>
          <p:cNvPicPr>
            <a:picLocks noChangeAspect="1" noChangeArrowheads="1"/>
          </p:cNvPicPr>
          <p:nvPr/>
        </p:nvPicPr>
        <p:blipFill>
          <a:blip r:embed="rId4" cstate="print"/>
          <a:srcRect/>
          <a:stretch>
            <a:fillRect/>
          </a:stretch>
        </p:blipFill>
        <p:spPr bwMode="auto">
          <a:xfrm>
            <a:off x="3800475" y="6276976"/>
            <a:ext cx="1422400" cy="212725"/>
          </a:xfrm>
          <a:prstGeom prst="rect">
            <a:avLst/>
          </a:prstGeom>
          <a:noFill/>
          <a:ln w="9525">
            <a:noFill/>
            <a:miter lim="800000"/>
            <a:headEnd/>
            <a:tailEnd/>
          </a:ln>
        </p:spPr>
      </p:pic>
      <p:sp>
        <p:nvSpPr>
          <p:cNvPr id="2055" name="Rectangle 8"/>
          <p:cNvSpPr>
            <a:spLocks noChangeArrowheads="1"/>
          </p:cNvSpPr>
          <p:nvPr/>
        </p:nvSpPr>
        <p:spPr bwMode="auto">
          <a:xfrm>
            <a:off x="-396552" y="43934"/>
            <a:ext cx="184731" cy="369332"/>
          </a:xfrm>
          <a:prstGeom prst="rect">
            <a:avLst/>
          </a:prstGeom>
          <a:noFill/>
          <a:ln w="9525">
            <a:noFill/>
            <a:miter lim="800000"/>
            <a:headEnd/>
            <a:tailEnd/>
          </a:ln>
          <a:effectLst/>
        </p:spPr>
        <p:txBody>
          <a:bodyPr wrap="none" anchor="ctr">
            <a:spAutoFit/>
          </a:bodyPr>
          <a:lstStyle/>
          <a:p>
            <a:endParaRPr lang="sv-SE" altLang="sv-SE"/>
          </a:p>
        </p:txBody>
      </p:sp>
      <p:graphicFrame>
        <p:nvGraphicFramePr>
          <p:cNvPr id="2056" name="Objekt 4"/>
          <p:cNvGraphicFramePr>
            <a:graphicFrameLocks noChangeAspect="1"/>
          </p:cNvGraphicFramePr>
          <p:nvPr/>
        </p:nvGraphicFramePr>
        <p:xfrm>
          <a:off x="5256213" y="6242051"/>
          <a:ext cx="1223962" cy="341313"/>
        </p:xfrm>
        <a:graphic>
          <a:graphicData uri="http://schemas.openxmlformats.org/presentationml/2006/ole">
            <mc:AlternateContent xmlns:mc="http://schemas.openxmlformats.org/markup-compatibility/2006">
              <mc:Choice xmlns:v="urn:schemas-microsoft-com:vml" Requires="v">
                <p:oleObj spid="_x0000_s18446" name="Bitmappsbild" r:id="rId5" imgW="2228571" imgH="571731" progId="PBrush">
                  <p:embed/>
                </p:oleObj>
              </mc:Choice>
              <mc:Fallback>
                <p:oleObj name="Bitmappsbild" r:id="rId5" imgW="2228571" imgH="571731" progId="PBrush">
                  <p:embed/>
                  <p:pic>
                    <p:nvPicPr>
                      <p:cNvPr id="2056" name="Objek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6213" y="6242051"/>
                        <a:ext cx="1223962" cy="341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7" name="Bildobjekt 12"/>
          <p:cNvPicPr>
            <a:picLocks noChangeAspect="1" noChangeArrowheads="1"/>
          </p:cNvPicPr>
          <p:nvPr/>
        </p:nvPicPr>
        <p:blipFill>
          <a:blip r:embed="rId7" cstate="print"/>
          <a:srcRect/>
          <a:stretch>
            <a:fillRect/>
          </a:stretch>
        </p:blipFill>
        <p:spPr bwMode="auto">
          <a:xfrm>
            <a:off x="6600825" y="6276976"/>
            <a:ext cx="738188" cy="257175"/>
          </a:xfrm>
          <a:prstGeom prst="rect">
            <a:avLst/>
          </a:prstGeom>
          <a:noFill/>
          <a:ln w="9525">
            <a:noFill/>
            <a:miter lim="800000"/>
            <a:headEnd/>
            <a:tailEnd/>
          </a:ln>
        </p:spPr>
      </p:pic>
      <p:sp>
        <p:nvSpPr>
          <p:cNvPr id="13" name="textruta 12"/>
          <p:cNvSpPr txBox="1"/>
          <p:nvPr/>
        </p:nvSpPr>
        <p:spPr>
          <a:xfrm>
            <a:off x="7477126" y="6365876"/>
            <a:ext cx="3198813" cy="276999"/>
          </a:xfrm>
          <a:prstGeom prst="rect">
            <a:avLst/>
          </a:prstGeom>
          <a:noFill/>
        </p:spPr>
        <p:txBody>
          <a:bodyPr>
            <a:spAutoFit/>
          </a:bodyPr>
          <a:lstStyle/>
          <a:p>
            <a:pPr>
              <a:defRPr/>
            </a:pPr>
            <a:r>
              <a:rPr lang="sv-SE" sz="1200" i="1" dirty="0">
                <a:latin typeface="+mj-lt"/>
              </a:rPr>
              <a:t>Vi hjälps åt till arbete och självständigt liv</a:t>
            </a:r>
          </a:p>
        </p:txBody>
      </p:sp>
      <p:cxnSp>
        <p:nvCxnSpPr>
          <p:cNvPr id="14" name="Rak 13"/>
          <p:cNvCxnSpPr/>
          <p:nvPr/>
        </p:nvCxnSpPr>
        <p:spPr>
          <a:xfrm>
            <a:off x="1949451" y="6669088"/>
            <a:ext cx="5184775" cy="0"/>
          </a:xfrm>
          <a:prstGeom prst="line">
            <a:avLst/>
          </a:prstGeom>
        </p:spPr>
        <p:style>
          <a:lnRef idx="1">
            <a:schemeClr val="accent1"/>
          </a:lnRef>
          <a:fillRef idx="0">
            <a:schemeClr val="accent1"/>
          </a:fillRef>
          <a:effectRef idx="0">
            <a:schemeClr val="accent1"/>
          </a:effectRef>
          <a:fontRef idx="minor">
            <a:schemeClr val="tx1"/>
          </a:fontRef>
        </p:style>
      </p:cxnSp>
      <p:pic>
        <p:nvPicPr>
          <p:cNvPr id="2061" name="Bildobjekt 14" descr="\\ads.sfa.se\data\Hemkataloger3\G14Hemkataloger\14160422\Mina dokument\My Pictures\AF-logga 2014.png"/>
          <p:cNvPicPr>
            <a:picLocks noChangeAspect="1" noChangeArrowheads="1"/>
          </p:cNvPicPr>
          <p:nvPr/>
        </p:nvPicPr>
        <p:blipFill>
          <a:blip r:embed="rId8" cstate="print"/>
          <a:srcRect/>
          <a:stretch>
            <a:fillRect/>
          </a:stretch>
        </p:blipFill>
        <p:spPr bwMode="auto">
          <a:xfrm>
            <a:off x="2136775" y="6318250"/>
            <a:ext cx="1543050" cy="190500"/>
          </a:xfrm>
          <a:prstGeom prst="rect">
            <a:avLst/>
          </a:prstGeom>
          <a:noFill/>
          <a:ln w="9525">
            <a:noFill/>
            <a:miter lim="800000"/>
            <a:headEnd/>
            <a:tailEnd/>
          </a:ln>
        </p:spPr>
      </p:pic>
      <p:pic>
        <p:nvPicPr>
          <p:cNvPr id="16" name="Bildobjekt 15" descr="cid:_1_077D0A78077994280032109AC1258144"/>
          <p:cNvPicPr/>
          <p:nvPr/>
        </p:nvPicPr>
        <p:blipFill>
          <a:blip r:embed="rId9" r:link="rId10">
            <a:extLst>
              <a:ext uri="{28A0092B-C50C-407E-A947-70E740481C1C}">
                <a14:useLocalDpi xmlns:a14="http://schemas.microsoft.com/office/drawing/2010/main" val="0"/>
              </a:ext>
            </a:extLst>
          </a:blip>
          <a:stretch>
            <a:fillRect/>
          </a:stretch>
        </p:blipFill>
        <p:spPr bwMode="auto">
          <a:xfrm>
            <a:off x="1895521" y="412382"/>
            <a:ext cx="2728913" cy="892969"/>
          </a:xfrm>
          <a:prstGeom prst="rect">
            <a:avLst/>
          </a:prstGeom>
          <a:noFill/>
          <a:ln>
            <a:noFill/>
          </a:ln>
        </p:spPr>
      </p:pic>
      <p:pic>
        <p:nvPicPr>
          <p:cNvPr id="6" name="Platshållare för bild 5">
            <a:extLst>
              <a:ext uri="{FF2B5EF4-FFF2-40B4-BE49-F238E27FC236}">
                <a16:creationId xmlns:a16="http://schemas.microsoft.com/office/drawing/2014/main" id="{5B236268-8D99-41DB-93E2-FE5AC34D0873}"/>
              </a:ext>
            </a:extLst>
          </p:cNvPr>
          <p:cNvPicPr>
            <a:picLocks noGrp="1" noChangeAspect="1"/>
          </p:cNvPicPr>
          <p:nvPr>
            <p:ph type="pic" sz="quarter" idx="12"/>
          </p:nvPr>
        </p:nvPicPr>
        <p:blipFill>
          <a:blip r:embed="rId11"/>
          <a:srcRect l="29660" r="29660"/>
          <a:stretch>
            <a:fillRect/>
          </a:stretch>
        </p:blipFill>
        <p:spPr>
          <a:prstGeom prst="rect">
            <a:avLst/>
          </a:prstGeom>
        </p:spPr>
      </p:pic>
      <p:sp>
        <p:nvSpPr>
          <p:cNvPr id="18" name="Rektangel 17">
            <a:extLst>
              <a:ext uri="{FF2B5EF4-FFF2-40B4-BE49-F238E27FC236}">
                <a16:creationId xmlns:a16="http://schemas.microsoft.com/office/drawing/2014/main" id="{CBD3B831-D70C-4516-879B-E09D469F2679}"/>
              </a:ext>
            </a:extLst>
          </p:cNvPr>
          <p:cNvSpPr/>
          <p:nvPr/>
        </p:nvSpPr>
        <p:spPr>
          <a:xfrm rot="5400000">
            <a:off x="8778511" y="4661344"/>
            <a:ext cx="3485583" cy="15957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800" dirty="0">
                <a:solidFill>
                  <a:srgbClr val="2C2C2C"/>
                </a:solidFill>
              </a:rPr>
              <a:t>Foto </a:t>
            </a:r>
            <a:r>
              <a:rPr lang="sv-SE" sz="800" dirty="0" err="1">
                <a:solidFill>
                  <a:srgbClr val="2C2C2C"/>
                </a:solidFill>
              </a:rPr>
              <a:t>scandinav</a:t>
            </a:r>
            <a:r>
              <a:rPr lang="sv-SE" sz="800" dirty="0">
                <a:solidFill>
                  <a:srgbClr val="2C2C2C"/>
                </a:solidFill>
              </a:rPr>
              <a:t> bildbyrå </a:t>
            </a:r>
            <a:r>
              <a:rPr lang="sv-SE" sz="800" dirty="0" err="1">
                <a:solidFill>
                  <a:srgbClr val="2C2C2C"/>
                </a:solidFill>
              </a:rPr>
              <a:t>Pexels</a:t>
            </a:r>
            <a:r>
              <a:rPr lang="sv-SE" sz="800" dirty="0">
                <a:solidFill>
                  <a:srgbClr val="2C2C2C"/>
                </a:solidFill>
              </a:rPr>
              <a:t> och </a:t>
            </a:r>
            <a:r>
              <a:rPr lang="sv-SE" sz="800" dirty="0" err="1">
                <a:solidFill>
                  <a:srgbClr val="2C2C2C"/>
                </a:solidFill>
              </a:rPr>
              <a:t>Unplash</a:t>
            </a:r>
            <a:endParaRPr lang="sv-SE" sz="800" dirty="0">
              <a:solidFill>
                <a:srgbClr val="2C2C2C"/>
              </a:solidFill>
            </a:endParaRPr>
          </a:p>
        </p:txBody>
      </p:sp>
    </p:spTree>
    <p:extLst>
      <p:ext uri="{BB962C8B-B14F-4D97-AF65-F5344CB8AC3E}">
        <p14:creationId xmlns:p14="http://schemas.microsoft.com/office/powerpoint/2010/main" val="407211246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Rubrik 14"/>
          <p:cNvSpPr>
            <a:spLocks noGrp="1"/>
          </p:cNvSpPr>
          <p:nvPr>
            <p:ph type="title"/>
          </p:nvPr>
        </p:nvSpPr>
        <p:spPr/>
        <p:txBody>
          <a:bodyPr/>
          <a:lstStyle/>
          <a:p>
            <a:pPr algn="r"/>
            <a:r>
              <a:rPr lang="sv-SE" dirty="0"/>
              <a:t>Resultat</a:t>
            </a:r>
          </a:p>
        </p:txBody>
      </p:sp>
      <p:sp>
        <p:nvSpPr>
          <p:cNvPr id="16" name="Platshållare för innehåll 15"/>
          <p:cNvSpPr>
            <a:spLocks noGrp="1"/>
          </p:cNvSpPr>
          <p:nvPr>
            <p:ph idx="1"/>
          </p:nvPr>
        </p:nvSpPr>
        <p:spPr/>
        <p:txBody>
          <a:bodyPr/>
          <a:lstStyle/>
          <a:p>
            <a:pPr marL="0" indent="0">
              <a:buNone/>
            </a:pPr>
            <a:endParaRPr lang="sv-SE" sz="1800" dirty="0">
              <a:latin typeface="Calibri" panose="020F0502020204030204" pitchFamily="34" charset="0"/>
              <a:cs typeface="Calibri" panose="020F0502020204030204" pitchFamily="34" charset="0"/>
            </a:endParaRPr>
          </a:p>
          <a:p>
            <a:pPr marL="0" indent="0">
              <a:spcBef>
                <a:spcPts val="400"/>
              </a:spcBef>
              <a:buSzPct val="68000"/>
              <a:buNone/>
              <a:defRPr/>
            </a:pPr>
            <a:endParaRPr lang="sv-SE" b="1" dirty="0">
              <a:solidFill>
                <a:prstClr val="black"/>
              </a:solidFill>
              <a:cs typeface="Calibri" pitchFamily="34" charset="0"/>
            </a:endParaRPr>
          </a:p>
          <a:p>
            <a:endParaRPr lang="sv-SE" dirty="0"/>
          </a:p>
        </p:txBody>
      </p:sp>
      <p:cxnSp>
        <p:nvCxnSpPr>
          <p:cNvPr id="10" name="Rak 9"/>
          <p:cNvCxnSpPr/>
          <p:nvPr/>
        </p:nvCxnSpPr>
        <p:spPr>
          <a:xfrm flipV="1">
            <a:off x="2424113" y="6164264"/>
            <a:ext cx="7848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ak 11"/>
          <p:cNvCxnSpPr/>
          <p:nvPr/>
        </p:nvCxnSpPr>
        <p:spPr>
          <a:xfrm>
            <a:off x="1919288" y="1268413"/>
            <a:ext cx="0" cy="4608512"/>
          </a:xfrm>
          <a:prstGeom prst="line">
            <a:avLst/>
          </a:prstGeom>
        </p:spPr>
        <p:style>
          <a:lnRef idx="1">
            <a:schemeClr val="accent1"/>
          </a:lnRef>
          <a:fillRef idx="0">
            <a:schemeClr val="accent1"/>
          </a:fillRef>
          <a:effectRef idx="0">
            <a:schemeClr val="accent1"/>
          </a:effectRef>
          <a:fontRef idx="minor">
            <a:schemeClr val="tx1"/>
          </a:fontRef>
        </p:style>
      </p:cxnSp>
      <p:pic>
        <p:nvPicPr>
          <p:cNvPr id="2054" name="Bildobjekt 8"/>
          <p:cNvPicPr>
            <a:picLocks noChangeAspect="1" noChangeArrowheads="1"/>
          </p:cNvPicPr>
          <p:nvPr/>
        </p:nvPicPr>
        <p:blipFill>
          <a:blip r:embed="rId4" cstate="print"/>
          <a:srcRect/>
          <a:stretch>
            <a:fillRect/>
          </a:stretch>
        </p:blipFill>
        <p:spPr bwMode="auto">
          <a:xfrm>
            <a:off x="3800475" y="6276976"/>
            <a:ext cx="1422400" cy="212725"/>
          </a:xfrm>
          <a:prstGeom prst="rect">
            <a:avLst/>
          </a:prstGeom>
          <a:noFill/>
          <a:ln w="9525">
            <a:noFill/>
            <a:miter lim="800000"/>
            <a:headEnd/>
            <a:tailEnd/>
          </a:ln>
        </p:spPr>
      </p:pic>
      <p:sp>
        <p:nvSpPr>
          <p:cNvPr id="2055" name="Rectangle 8"/>
          <p:cNvSpPr>
            <a:spLocks noChangeArrowheads="1"/>
          </p:cNvSpPr>
          <p:nvPr/>
        </p:nvSpPr>
        <p:spPr bwMode="auto">
          <a:xfrm>
            <a:off x="-396552" y="43934"/>
            <a:ext cx="184731" cy="369332"/>
          </a:xfrm>
          <a:prstGeom prst="rect">
            <a:avLst/>
          </a:prstGeom>
          <a:noFill/>
          <a:ln w="9525">
            <a:noFill/>
            <a:miter lim="800000"/>
            <a:headEnd/>
            <a:tailEnd/>
          </a:ln>
          <a:effectLst/>
        </p:spPr>
        <p:txBody>
          <a:bodyPr wrap="none" anchor="ctr">
            <a:spAutoFit/>
          </a:bodyPr>
          <a:lstStyle/>
          <a:p>
            <a:endParaRPr lang="sv-SE" altLang="sv-SE"/>
          </a:p>
        </p:txBody>
      </p:sp>
      <p:graphicFrame>
        <p:nvGraphicFramePr>
          <p:cNvPr id="2056" name="Objekt 4"/>
          <p:cNvGraphicFramePr>
            <a:graphicFrameLocks noChangeAspect="1"/>
          </p:cNvGraphicFramePr>
          <p:nvPr/>
        </p:nvGraphicFramePr>
        <p:xfrm>
          <a:off x="5256213" y="6242051"/>
          <a:ext cx="1223962" cy="341313"/>
        </p:xfrm>
        <a:graphic>
          <a:graphicData uri="http://schemas.openxmlformats.org/presentationml/2006/ole">
            <mc:AlternateContent xmlns:mc="http://schemas.openxmlformats.org/markup-compatibility/2006">
              <mc:Choice xmlns:v="urn:schemas-microsoft-com:vml" Requires="v">
                <p:oleObj spid="_x0000_s19470" name="Bitmappsbild" r:id="rId5" imgW="2228571" imgH="571731" progId="PBrush">
                  <p:embed/>
                </p:oleObj>
              </mc:Choice>
              <mc:Fallback>
                <p:oleObj name="Bitmappsbild" r:id="rId5" imgW="2228571" imgH="571731" progId="PBrush">
                  <p:embed/>
                  <p:pic>
                    <p:nvPicPr>
                      <p:cNvPr id="2056" name="Objek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6213" y="6242051"/>
                        <a:ext cx="1223962" cy="341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7" name="Bildobjekt 12"/>
          <p:cNvPicPr>
            <a:picLocks noChangeAspect="1" noChangeArrowheads="1"/>
          </p:cNvPicPr>
          <p:nvPr/>
        </p:nvPicPr>
        <p:blipFill>
          <a:blip r:embed="rId7" cstate="print"/>
          <a:srcRect/>
          <a:stretch>
            <a:fillRect/>
          </a:stretch>
        </p:blipFill>
        <p:spPr bwMode="auto">
          <a:xfrm>
            <a:off x="6600825" y="6276976"/>
            <a:ext cx="738188" cy="257175"/>
          </a:xfrm>
          <a:prstGeom prst="rect">
            <a:avLst/>
          </a:prstGeom>
          <a:noFill/>
          <a:ln w="9525">
            <a:noFill/>
            <a:miter lim="800000"/>
            <a:headEnd/>
            <a:tailEnd/>
          </a:ln>
        </p:spPr>
      </p:pic>
      <p:sp>
        <p:nvSpPr>
          <p:cNvPr id="13" name="textruta 12"/>
          <p:cNvSpPr txBox="1"/>
          <p:nvPr/>
        </p:nvSpPr>
        <p:spPr>
          <a:xfrm>
            <a:off x="7477126" y="6365876"/>
            <a:ext cx="3198813" cy="276999"/>
          </a:xfrm>
          <a:prstGeom prst="rect">
            <a:avLst/>
          </a:prstGeom>
          <a:noFill/>
        </p:spPr>
        <p:txBody>
          <a:bodyPr>
            <a:spAutoFit/>
          </a:bodyPr>
          <a:lstStyle/>
          <a:p>
            <a:pPr>
              <a:defRPr/>
            </a:pPr>
            <a:r>
              <a:rPr lang="sv-SE" sz="1200" i="1" dirty="0">
                <a:latin typeface="+mj-lt"/>
              </a:rPr>
              <a:t>Vi hjälps åt till arbete och självständigt liv</a:t>
            </a:r>
          </a:p>
        </p:txBody>
      </p:sp>
      <p:cxnSp>
        <p:nvCxnSpPr>
          <p:cNvPr id="14" name="Rak 13"/>
          <p:cNvCxnSpPr/>
          <p:nvPr/>
        </p:nvCxnSpPr>
        <p:spPr>
          <a:xfrm>
            <a:off x="1949451" y="6669088"/>
            <a:ext cx="5184775" cy="0"/>
          </a:xfrm>
          <a:prstGeom prst="line">
            <a:avLst/>
          </a:prstGeom>
        </p:spPr>
        <p:style>
          <a:lnRef idx="1">
            <a:schemeClr val="accent1"/>
          </a:lnRef>
          <a:fillRef idx="0">
            <a:schemeClr val="accent1"/>
          </a:fillRef>
          <a:effectRef idx="0">
            <a:schemeClr val="accent1"/>
          </a:effectRef>
          <a:fontRef idx="minor">
            <a:schemeClr val="tx1"/>
          </a:fontRef>
        </p:style>
      </p:cxnSp>
      <p:pic>
        <p:nvPicPr>
          <p:cNvPr id="2061" name="Bildobjekt 14" descr="\\ads.sfa.se\data\Hemkataloger3\G14Hemkataloger\14160422\Mina dokument\My Pictures\AF-logga 2014.png"/>
          <p:cNvPicPr>
            <a:picLocks noChangeAspect="1" noChangeArrowheads="1"/>
          </p:cNvPicPr>
          <p:nvPr/>
        </p:nvPicPr>
        <p:blipFill>
          <a:blip r:embed="rId8" cstate="print"/>
          <a:srcRect/>
          <a:stretch>
            <a:fillRect/>
          </a:stretch>
        </p:blipFill>
        <p:spPr bwMode="auto">
          <a:xfrm>
            <a:off x="2136775" y="6318250"/>
            <a:ext cx="1543050" cy="190500"/>
          </a:xfrm>
          <a:prstGeom prst="rect">
            <a:avLst/>
          </a:prstGeom>
          <a:noFill/>
          <a:ln w="9525">
            <a:noFill/>
            <a:miter lim="800000"/>
            <a:headEnd/>
            <a:tailEnd/>
          </a:ln>
        </p:spPr>
      </p:pic>
      <p:pic>
        <p:nvPicPr>
          <p:cNvPr id="18" name="Bildobjekt 17" descr="cid:_1_077D0A78077994280032109AC1258144"/>
          <p:cNvPicPr/>
          <p:nvPr/>
        </p:nvPicPr>
        <p:blipFill>
          <a:blip r:embed="rId9" r:link="rId10">
            <a:extLst>
              <a:ext uri="{28A0092B-C50C-407E-A947-70E740481C1C}">
                <a14:useLocalDpi xmlns:a14="http://schemas.microsoft.com/office/drawing/2010/main" val="0"/>
              </a:ext>
            </a:extLst>
          </a:blip>
          <a:stretch>
            <a:fillRect/>
          </a:stretch>
        </p:blipFill>
        <p:spPr bwMode="auto">
          <a:xfrm>
            <a:off x="1895521" y="412382"/>
            <a:ext cx="2728913" cy="892969"/>
          </a:xfrm>
          <a:prstGeom prst="rect">
            <a:avLst/>
          </a:prstGeom>
          <a:noFill/>
          <a:ln>
            <a:noFill/>
          </a:ln>
        </p:spPr>
      </p:pic>
      <p:sp>
        <p:nvSpPr>
          <p:cNvPr id="4" name="Rektangel 3">
            <a:extLst>
              <a:ext uri="{FF2B5EF4-FFF2-40B4-BE49-F238E27FC236}">
                <a16:creationId xmlns:a16="http://schemas.microsoft.com/office/drawing/2014/main" id="{FE23813E-ED86-42DE-82FC-0248935CFEF8}"/>
              </a:ext>
            </a:extLst>
          </p:cNvPr>
          <p:cNvSpPr/>
          <p:nvPr/>
        </p:nvSpPr>
        <p:spPr>
          <a:xfrm>
            <a:off x="3058887" y="5032475"/>
            <a:ext cx="6585857" cy="646331"/>
          </a:xfrm>
          <a:prstGeom prst="rect">
            <a:avLst/>
          </a:prstGeom>
        </p:spPr>
        <p:txBody>
          <a:bodyPr wrap="square">
            <a:spAutoFit/>
          </a:bodyPr>
          <a:lstStyle/>
          <a:p>
            <a:r>
              <a:rPr lang="sv-SE" dirty="0"/>
              <a:t>Sammanställning av samtliga antal deltagare som tagit del av förbundets insatser under 2018. </a:t>
            </a:r>
          </a:p>
        </p:txBody>
      </p:sp>
      <p:graphicFrame>
        <p:nvGraphicFramePr>
          <p:cNvPr id="3" name="Tabell 2">
            <a:extLst>
              <a:ext uri="{FF2B5EF4-FFF2-40B4-BE49-F238E27FC236}">
                <a16:creationId xmlns:a16="http://schemas.microsoft.com/office/drawing/2014/main" id="{4FD4BF5C-A77C-4047-96E7-50580A6602BC}"/>
              </a:ext>
            </a:extLst>
          </p:cNvPr>
          <p:cNvGraphicFramePr>
            <a:graphicFrameLocks noGrp="1"/>
          </p:cNvGraphicFramePr>
          <p:nvPr>
            <p:extLst/>
          </p:nvPr>
        </p:nvGraphicFramePr>
        <p:xfrm>
          <a:off x="3058886" y="1674010"/>
          <a:ext cx="6411684" cy="2970542"/>
        </p:xfrm>
        <a:graphic>
          <a:graphicData uri="http://schemas.openxmlformats.org/drawingml/2006/table">
            <a:tbl>
              <a:tblPr firstRow="1" firstCol="1" bandRow="1">
                <a:tableStyleId>{5C22544A-7EE6-4342-B048-85BDC9FD1C3A}</a:tableStyleId>
              </a:tblPr>
              <a:tblGrid>
                <a:gridCol w="1662466">
                  <a:extLst>
                    <a:ext uri="{9D8B030D-6E8A-4147-A177-3AD203B41FA5}">
                      <a16:colId xmlns:a16="http://schemas.microsoft.com/office/drawing/2014/main" val="238014554"/>
                    </a:ext>
                  </a:extLst>
                </a:gridCol>
                <a:gridCol w="1170120">
                  <a:extLst>
                    <a:ext uri="{9D8B030D-6E8A-4147-A177-3AD203B41FA5}">
                      <a16:colId xmlns:a16="http://schemas.microsoft.com/office/drawing/2014/main" val="3443900364"/>
                    </a:ext>
                  </a:extLst>
                </a:gridCol>
                <a:gridCol w="812849">
                  <a:extLst>
                    <a:ext uri="{9D8B030D-6E8A-4147-A177-3AD203B41FA5}">
                      <a16:colId xmlns:a16="http://schemas.microsoft.com/office/drawing/2014/main" val="4127966456"/>
                    </a:ext>
                  </a:extLst>
                </a:gridCol>
                <a:gridCol w="783278">
                  <a:extLst>
                    <a:ext uri="{9D8B030D-6E8A-4147-A177-3AD203B41FA5}">
                      <a16:colId xmlns:a16="http://schemas.microsoft.com/office/drawing/2014/main" val="377880065"/>
                    </a:ext>
                  </a:extLst>
                </a:gridCol>
                <a:gridCol w="1122964">
                  <a:extLst>
                    <a:ext uri="{9D8B030D-6E8A-4147-A177-3AD203B41FA5}">
                      <a16:colId xmlns:a16="http://schemas.microsoft.com/office/drawing/2014/main" val="1108998716"/>
                    </a:ext>
                  </a:extLst>
                </a:gridCol>
                <a:gridCol w="860007">
                  <a:extLst>
                    <a:ext uri="{9D8B030D-6E8A-4147-A177-3AD203B41FA5}">
                      <a16:colId xmlns:a16="http://schemas.microsoft.com/office/drawing/2014/main" val="2948724905"/>
                    </a:ext>
                  </a:extLst>
                </a:gridCol>
              </a:tblGrid>
              <a:tr h="348655">
                <a:tc>
                  <a:txBody>
                    <a:bodyPr/>
                    <a:lstStyle/>
                    <a:p>
                      <a:pPr>
                        <a:spcAft>
                          <a:spcPts val="0"/>
                        </a:spcAft>
                      </a:pPr>
                      <a:r>
                        <a:rPr lang="sv-SE" sz="1100">
                          <a:effectLst/>
                        </a:rPr>
                        <a:t> </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2">
                  <a:txBody>
                    <a:bodyPr/>
                    <a:lstStyle/>
                    <a:p>
                      <a:pPr algn="ctr">
                        <a:spcAft>
                          <a:spcPts val="0"/>
                        </a:spcAft>
                      </a:pPr>
                      <a:r>
                        <a:rPr lang="sv-SE" sz="1100">
                          <a:effectLst/>
                        </a:rPr>
                        <a:t>Antal</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sv-SE"/>
                    </a:p>
                  </a:txBody>
                  <a:tcPr/>
                </a:tc>
                <a:tc rowSpan="2">
                  <a:txBody>
                    <a:bodyPr/>
                    <a:lstStyle/>
                    <a:p>
                      <a:pPr algn="ctr">
                        <a:spcAft>
                          <a:spcPts val="0"/>
                        </a:spcAft>
                      </a:pPr>
                      <a:r>
                        <a:rPr lang="sv-SE" sz="1100">
                          <a:effectLst/>
                        </a:rPr>
                        <a:t>Antal totalt</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2">
                  <a:txBody>
                    <a:bodyPr/>
                    <a:lstStyle/>
                    <a:p>
                      <a:pPr algn="ctr">
                        <a:spcAft>
                          <a:spcPts val="0"/>
                        </a:spcAft>
                      </a:pPr>
                      <a:r>
                        <a:rPr lang="sv-SE" sz="1100">
                          <a:effectLst/>
                        </a:rPr>
                        <a:t>Könsfördelning (%)</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sv-SE"/>
                    </a:p>
                  </a:txBody>
                  <a:tcPr/>
                </a:tc>
                <a:extLst>
                  <a:ext uri="{0D108BD9-81ED-4DB2-BD59-A6C34878D82A}">
                    <a16:rowId xmlns:a16="http://schemas.microsoft.com/office/drawing/2014/main" val="3173453001"/>
                  </a:ext>
                </a:extLst>
              </a:tr>
              <a:tr h="334709">
                <a:tc>
                  <a:txBody>
                    <a:bodyPr/>
                    <a:lstStyle/>
                    <a:p>
                      <a:pPr>
                        <a:spcAft>
                          <a:spcPts val="0"/>
                        </a:spcAft>
                      </a:pPr>
                      <a:r>
                        <a:rPr lang="sv-SE" sz="1100">
                          <a:effectLst/>
                        </a:rPr>
                        <a:t>Insatser </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sv-SE" sz="1100">
                          <a:effectLst/>
                        </a:rPr>
                        <a:t>Kvinna</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sv-SE" sz="1100">
                          <a:effectLst/>
                        </a:rPr>
                        <a:t>Man</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vMerge="1">
                  <a:txBody>
                    <a:bodyPr/>
                    <a:lstStyle/>
                    <a:p>
                      <a:endParaRPr lang="sv-SE"/>
                    </a:p>
                  </a:txBody>
                  <a:tcPr/>
                </a:tc>
                <a:tc>
                  <a:txBody>
                    <a:bodyPr/>
                    <a:lstStyle/>
                    <a:p>
                      <a:pPr algn="ctr">
                        <a:spcAft>
                          <a:spcPts val="0"/>
                        </a:spcAft>
                      </a:pPr>
                      <a:r>
                        <a:rPr lang="sv-SE" sz="1100">
                          <a:effectLst/>
                        </a:rPr>
                        <a:t>Kvinna</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sv-SE" sz="1100">
                          <a:effectLst/>
                        </a:rPr>
                        <a:t>Man</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31860082"/>
                  </a:ext>
                </a:extLst>
              </a:tr>
              <a:tr h="613633">
                <a:tc>
                  <a:txBody>
                    <a:bodyPr/>
                    <a:lstStyle/>
                    <a:p>
                      <a:pPr>
                        <a:spcAft>
                          <a:spcPts val="0"/>
                        </a:spcAft>
                      </a:pPr>
                      <a:r>
                        <a:rPr lang="sv-SE" sz="1100">
                          <a:effectLst/>
                        </a:rPr>
                        <a:t>ReSam (konsultationer)</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sv-SE" sz="1100">
                          <a:effectLst/>
                        </a:rPr>
                        <a:t>697</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sv-SE" sz="1100">
                          <a:effectLst/>
                        </a:rPr>
                        <a:t>505</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sv-SE" sz="1100">
                          <a:effectLst/>
                        </a:rPr>
                        <a:t>1 202</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spcAft>
                          <a:spcPts val="0"/>
                        </a:spcAft>
                      </a:pPr>
                      <a:r>
                        <a:rPr lang="sv-SE" sz="1100">
                          <a:effectLst/>
                        </a:rPr>
                        <a:t>58</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sv-SE" sz="1100">
                          <a:effectLst/>
                        </a:rPr>
                        <a:t>42</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63008922"/>
                  </a:ext>
                </a:extLst>
              </a:tr>
              <a:tr h="334709">
                <a:tc>
                  <a:txBody>
                    <a:bodyPr/>
                    <a:lstStyle/>
                    <a:p>
                      <a:pPr>
                        <a:spcAft>
                          <a:spcPts val="0"/>
                        </a:spcAft>
                      </a:pPr>
                      <a:r>
                        <a:rPr lang="sv-SE" sz="1100">
                          <a:effectLst/>
                        </a:rPr>
                        <a:t>Arbetssteget</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sv-SE" sz="1100">
                          <a:effectLst/>
                        </a:rPr>
                        <a:t>42</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sv-SE" sz="1100">
                          <a:effectLst/>
                        </a:rPr>
                        <a:t>32</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sv-SE" sz="1100">
                          <a:effectLst/>
                        </a:rPr>
                        <a:t>74</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spcAft>
                          <a:spcPts val="0"/>
                        </a:spcAft>
                      </a:pPr>
                      <a:r>
                        <a:rPr lang="sv-SE" sz="1100">
                          <a:effectLst/>
                        </a:rPr>
                        <a:t>57</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sv-SE" sz="1100">
                          <a:effectLst/>
                        </a:rPr>
                        <a:t>43</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5804978"/>
                  </a:ext>
                </a:extLst>
              </a:tr>
              <a:tr h="334709">
                <a:tc>
                  <a:txBody>
                    <a:bodyPr/>
                    <a:lstStyle/>
                    <a:p>
                      <a:pPr>
                        <a:spcAft>
                          <a:spcPts val="0"/>
                        </a:spcAft>
                      </a:pPr>
                      <a:r>
                        <a:rPr lang="sv-SE" sz="1100">
                          <a:effectLst/>
                        </a:rPr>
                        <a:t>Hälsosteget Aktiv</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sv-SE" sz="1100">
                          <a:effectLst/>
                        </a:rPr>
                        <a:t>256</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sv-SE" sz="1100">
                          <a:effectLst/>
                        </a:rPr>
                        <a:t>131</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sv-SE" sz="1100">
                          <a:effectLst/>
                        </a:rPr>
                        <a:t>387</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spcAft>
                          <a:spcPts val="0"/>
                        </a:spcAft>
                      </a:pPr>
                      <a:r>
                        <a:rPr lang="sv-SE" sz="1100">
                          <a:effectLst/>
                        </a:rPr>
                        <a:t>66</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sv-SE" sz="1100">
                          <a:effectLst/>
                        </a:rPr>
                        <a:t>34</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297507035"/>
                  </a:ext>
                </a:extLst>
              </a:tr>
              <a:tr h="334709">
                <a:tc>
                  <a:txBody>
                    <a:bodyPr/>
                    <a:lstStyle/>
                    <a:p>
                      <a:pPr>
                        <a:spcAft>
                          <a:spcPts val="0"/>
                        </a:spcAft>
                      </a:pPr>
                      <a:r>
                        <a:rPr lang="sv-SE" sz="1100">
                          <a:effectLst/>
                        </a:rPr>
                        <a:t>Dino</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sv-SE" sz="1100">
                          <a:effectLst/>
                        </a:rPr>
                        <a:t>56</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sv-SE" sz="1100">
                          <a:effectLst/>
                        </a:rPr>
                        <a:t>52</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sv-SE" sz="1100">
                          <a:effectLst/>
                        </a:rPr>
                        <a:t>108</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spcAft>
                          <a:spcPts val="0"/>
                        </a:spcAft>
                      </a:pPr>
                      <a:r>
                        <a:rPr lang="sv-SE" sz="1100">
                          <a:effectLst/>
                        </a:rPr>
                        <a:t>52</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sv-SE" sz="1100">
                          <a:effectLst/>
                        </a:rPr>
                        <a:t>48</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297794388"/>
                  </a:ext>
                </a:extLst>
              </a:tr>
              <a:tr h="334709">
                <a:tc>
                  <a:txBody>
                    <a:bodyPr/>
                    <a:lstStyle/>
                    <a:p>
                      <a:pPr>
                        <a:spcAft>
                          <a:spcPts val="0"/>
                        </a:spcAft>
                      </a:pPr>
                      <a:r>
                        <a:rPr lang="sv-SE" sz="1100">
                          <a:effectLst/>
                        </a:rPr>
                        <a:t>KIS (PMG)</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sv-SE" sz="1100">
                          <a:effectLst/>
                        </a:rPr>
                        <a:t>331</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sv-SE" sz="1100">
                          <a:effectLst/>
                        </a:rPr>
                        <a:t>140</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sv-SE" sz="1100">
                          <a:effectLst/>
                        </a:rPr>
                        <a:t>471</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spcAft>
                          <a:spcPts val="0"/>
                        </a:spcAft>
                      </a:pPr>
                      <a:r>
                        <a:rPr lang="sv-SE" sz="1100">
                          <a:effectLst/>
                        </a:rPr>
                        <a:t>70</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sv-SE" sz="1100">
                          <a:effectLst/>
                        </a:rPr>
                        <a:t>30</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426694149"/>
                  </a:ext>
                </a:extLst>
              </a:tr>
              <a:tr h="334709">
                <a:tc>
                  <a:txBody>
                    <a:bodyPr/>
                    <a:lstStyle/>
                    <a:p>
                      <a:pPr>
                        <a:spcAft>
                          <a:spcPts val="0"/>
                        </a:spcAft>
                      </a:pPr>
                      <a:r>
                        <a:rPr lang="sv-SE" sz="1100">
                          <a:effectLst/>
                        </a:rPr>
                        <a:t>Totalt</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sv-SE" sz="1100">
                          <a:effectLst/>
                        </a:rPr>
                        <a:t>1382</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sv-SE" sz="1100">
                          <a:effectLst/>
                        </a:rPr>
                        <a:t>860</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sv-SE" sz="1100">
                          <a:effectLst/>
                        </a:rPr>
                        <a:t>2 242</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spcAft>
                          <a:spcPts val="0"/>
                        </a:spcAft>
                      </a:pPr>
                      <a:r>
                        <a:rPr lang="sv-SE" sz="1100">
                          <a:effectLst/>
                        </a:rPr>
                        <a:t>62</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sv-SE" sz="1100" dirty="0">
                          <a:effectLst/>
                        </a:rPr>
                        <a:t>38</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72807531"/>
                  </a:ext>
                </a:extLst>
              </a:tr>
            </a:tbl>
          </a:graphicData>
        </a:graphic>
      </p:graphicFrame>
    </p:spTree>
    <p:extLst>
      <p:ext uri="{BB962C8B-B14F-4D97-AF65-F5344CB8AC3E}">
        <p14:creationId xmlns:p14="http://schemas.microsoft.com/office/powerpoint/2010/main" val="281973818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Rubrik 14"/>
          <p:cNvSpPr>
            <a:spLocks noGrp="1"/>
          </p:cNvSpPr>
          <p:nvPr>
            <p:ph type="title"/>
          </p:nvPr>
        </p:nvSpPr>
        <p:spPr/>
        <p:txBody>
          <a:bodyPr/>
          <a:lstStyle/>
          <a:p>
            <a:pPr algn="ctr"/>
            <a:r>
              <a:rPr lang="sv-SE"/>
              <a:t>ReSam </a:t>
            </a:r>
            <a:endParaRPr lang="sv-SE" dirty="0"/>
          </a:p>
        </p:txBody>
      </p:sp>
      <p:sp>
        <p:nvSpPr>
          <p:cNvPr id="17" name="Platshållare för innehåll 16"/>
          <p:cNvSpPr>
            <a:spLocks noGrp="1"/>
          </p:cNvSpPr>
          <p:nvPr>
            <p:ph idx="1"/>
          </p:nvPr>
        </p:nvSpPr>
        <p:spPr>
          <a:xfrm>
            <a:off x="1010610" y="1763713"/>
            <a:ext cx="10515600" cy="4351338"/>
          </a:xfrm>
        </p:spPr>
        <p:txBody>
          <a:bodyPr/>
          <a:lstStyle/>
          <a:p>
            <a:endParaRPr lang="sv-SE" dirty="0">
              <a:cs typeface="Arial" pitchFamily="34" charset="0"/>
            </a:endParaRPr>
          </a:p>
          <a:p>
            <a:pPr marL="0" indent="0">
              <a:buNone/>
            </a:pPr>
            <a:endParaRPr lang="sv-SE" dirty="0"/>
          </a:p>
        </p:txBody>
      </p:sp>
      <p:cxnSp>
        <p:nvCxnSpPr>
          <p:cNvPr id="10" name="Rak 9"/>
          <p:cNvCxnSpPr/>
          <p:nvPr/>
        </p:nvCxnSpPr>
        <p:spPr>
          <a:xfrm flipV="1">
            <a:off x="2424113" y="6164264"/>
            <a:ext cx="7848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ak 11"/>
          <p:cNvCxnSpPr/>
          <p:nvPr/>
        </p:nvCxnSpPr>
        <p:spPr>
          <a:xfrm>
            <a:off x="838200" y="1305342"/>
            <a:ext cx="0" cy="4608512"/>
          </a:xfrm>
          <a:prstGeom prst="line">
            <a:avLst/>
          </a:prstGeom>
        </p:spPr>
        <p:style>
          <a:lnRef idx="1">
            <a:schemeClr val="accent1"/>
          </a:lnRef>
          <a:fillRef idx="0">
            <a:schemeClr val="accent1"/>
          </a:fillRef>
          <a:effectRef idx="0">
            <a:schemeClr val="accent1"/>
          </a:effectRef>
          <a:fontRef idx="minor">
            <a:schemeClr val="tx1"/>
          </a:fontRef>
        </p:style>
      </p:cxnSp>
      <p:pic>
        <p:nvPicPr>
          <p:cNvPr id="2054" name="Bildobjekt 8"/>
          <p:cNvPicPr>
            <a:picLocks noChangeAspect="1" noChangeArrowheads="1"/>
          </p:cNvPicPr>
          <p:nvPr/>
        </p:nvPicPr>
        <p:blipFill>
          <a:blip r:embed="rId4" cstate="print"/>
          <a:srcRect/>
          <a:stretch>
            <a:fillRect/>
          </a:stretch>
        </p:blipFill>
        <p:spPr bwMode="auto">
          <a:xfrm>
            <a:off x="3800475" y="6276976"/>
            <a:ext cx="1422400" cy="212725"/>
          </a:xfrm>
          <a:prstGeom prst="rect">
            <a:avLst/>
          </a:prstGeom>
          <a:noFill/>
          <a:ln w="9525">
            <a:noFill/>
            <a:miter lim="800000"/>
            <a:headEnd/>
            <a:tailEnd/>
          </a:ln>
        </p:spPr>
      </p:pic>
      <p:sp>
        <p:nvSpPr>
          <p:cNvPr id="2055" name="Rectangle 8"/>
          <p:cNvSpPr>
            <a:spLocks noChangeArrowheads="1"/>
          </p:cNvSpPr>
          <p:nvPr/>
        </p:nvSpPr>
        <p:spPr bwMode="auto">
          <a:xfrm>
            <a:off x="-396552" y="43934"/>
            <a:ext cx="184731" cy="369332"/>
          </a:xfrm>
          <a:prstGeom prst="rect">
            <a:avLst/>
          </a:prstGeom>
          <a:noFill/>
          <a:ln w="9525">
            <a:noFill/>
            <a:miter lim="800000"/>
            <a:headEnd/>
            <a:tailEnd/>
          </a:ln>
          <a:effectLst/>
        </p:spPr>
        <p:txBody>
          <a:bodyPr wrap="none" anchor="ctr">
            <a:spAutoFit/>
          </a:bodyPr>
          <a:lstStyle/>
          <a:p>
            <a:endParaRPr lang="sv-SE" altLang="sv-SE"/>
          </a:p>
        </p:txBody>
      </p:sp>
      <p:graphicFrame>
        <p:nvGraphicFramePr>
          <p:cNvPr id="2056" name="Objekt 4"/>
          <p:cNvGraphicFramePr>
            <a:graphicFrameLocks noChangeAspect="1"/>
          </p:cNvGraphicFramePr>
          <p:nvPr/>
        </p:nvGraphicFramePr>
        <p:xfrm>
          <a:off x="5256213" y="6242051"/>
          <a:ext cx="1223962" cy="341313"/>
        </p:xfrm>
        <a:graphic>
          <a:graphicData uri="http://schemas.openxmlformats.org/presentationml/2006/ole">
            <mc:AlternateContent xmlns:mc="http://schemas.openxmlformats.org/markup-compatibility/2006">
              <mc:Choice xmlns:v="urn:schemas-microsoft-com:vml" Requires="v">
                <p:oleObj spid="_x0000_s6287" name="Bitmappsbild" r:id="rId5" imgW="2228571" imgH="571731" progId="PBrush">
                  <p:embed/>
                </p:oleObj>
              </mc:Choice>
              <mc:Fallback>
                <p:oleObj name="Bitmappsbild" r:id="rId5" imgW="2228571" imgH="571731"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6213" y="6242051"/>
                        <a:ext cx="1223962" cy="341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7" name="Bildobjekt 12"/>
          <p:cNvPicPr>
            <a:picLocks noChangeAspect="1" noChangeArrowheads="1"/>
          </p:cNvPicPr>
          <p:nvPr/>
        </p:nvPicPr>
        <p:blipFill>
          <a:blip r:embed="rId7" cstate="print"/>
          <a:srcRect/>
          <a:stretch>
            <a:fillRect/>
          </a:stretch>
        </p:blipFill>
        <p:spPr bwMode="auto">
          <a:xfrm>
            <a:off x="6600825" y="6276976"/>
            <a:ext cx="738188" cy="257175"/>
          </a:xfrm>
          <a:prstGeom prst="rect">
            <a:avLst/>
          </a:prstGeom>
          <a:noFill/>
          <a:ln w="9525">
            <a:noFill/>
            <a:miter lim="800000"/>
            <a:headEnd/>
            <a:tailEnd/>
          </a:ln>
        </p:spPr>
      </p:pic>
      <p:sp>
        <p:nvSpPr>
          <p:cNvPr id="13" name="textruta 12"/>
          <p:cNvSpPr txBox="1"/>
          <p:nvPr/>
        </p:nvSpPr>
        <p:spPr>
          <a:xfrm>
            <a:off x="7477126" y="6365876"/>
            <a:ext cx="3198813" cy="276999"/>
          </a:xfrm>
          <a:prstGeom prst="rect">
            <a:avLst/>
          </a:prstGeom>
          <a:noFill/>
        </p:spPr>
        <p:txBody>
          <a:bodyPr>
            <a:spAutoFit/>
          </a:bodyPr>
          <a:lstStyle/>
          <a:p>
            <a:pPr>
              <a:defRPr/>
            </a:pPr>
            <a:r>
              <a:rPr lang="sv-SE" sz="1200" i="1" dirty="0">
                <a:latin typeface="+mj-lt"/>
              </a:rPr>
              <a:t>Vi hjälps åt till arbete och självständigt liv</a:t>
            </a:r>
          </a:p>
        </p:txBody>
      </p:sp>
      <p:cxnSp>
        <p:nvCxnSpPr>
          <p:cNvPr id="14" name="Rak 13"/>
          <p:cNvCxnSpPr/>
          <p:nvPr/>
        </p:nvCxnSpPr>
        <p:spPr>
          <a:xfrm>
            <a:off x="1949451" y="6669088"/>
            <a:ext cx="5184775" cy="0"/>
          </a:xfrm>
          <a:prstGeom prst="line">
            <a:avLst/>
          </a:prstGeom>
        </p:spPr>
        <p:style>
          <a:lnRef idx="1">
            <a:schemeClr val="accent1"/>
          </a:lnRef>
          <a:fillRef idx="0">
            <a:schemeClr val="accent1"/>
          </a:fillRef>
          <a:effectRef idx="0">
            <a:schemeClr val="accent1"/>
          </a:effectRef>
          <a:fontRef idx="minor">
            <a:schemeClr val="tx1"/>
          </a:fontRef>
        </p:style>
      </p:cxnSp>
      <p:pic>
        <p:nvPicPr>
          <p:cNvPr id="2061" name="Bildobjekt 14" descr="\\ads.sfa.se\data\Hemkataloger3\G14Hemkataloger\14160422\Mina dokument\My Pictures\AF-logga 2014.png"/>
          <p:cNvPicPr>
            <a:picLocks noChangeAspect="1" noChangeArrowheads="1"/>
          </p:cNvPicPr>
          <p:nvPr/>
        </p:nvPicPr>
        <p:blipFill>
          <a:blip r:embed="rId8" cstate="print"/>
          <a:srcRect/>
          <a:stretch>
            <a:fillRect/>
          </a:stretch>
        </p:blipFill>
        <p:spPr bwMode="auto">
          <a:xfrm>
            <a:off x="2136775" y="6318250"/>
            <a:ext cx="1543050" cy="190500"/>
          </a:xfrm>
          <a:prstGeom prst="rect">
            <a:avLst/>
          </a:prstGeom>
          <a:noFill/>
          <a:ln w="9525">
            <a:noFill/>
            <a:miter lim="800000"/>
            <a:headEnd/>
            <a:tailEnd/>
          </a:ln>
        </p:spPr>
      </p:pic>
      <p:pic>
        <p:nvPicPr>
          <p:cNvPr id="16" name="Bildobjekt 15" descr="cid:_1_077D0A78077994280032109AC1258144"/>
          <p:cNvPicPr/>
          <p:nvPr/>
        </p:nvPicPr>
        <p:blipFill>
          <a:blip r:embed="rId9" r:link="rId10">
            <a:extLst>
              <a:ext uri="{28A0092B-C50C-407E-A947-70E740481C1C}">
                <a14:useLocalDpi xmlns:a14="http://schemas.microsoft.com/office/drawing/2010/main" val="0"/>
              </a:ext>
            </a:extLst>
          </a:blip>
          <a:stretch>
            <a:fillRect/>
          </a:stretch>
        </p:blipFill>
        <p:spPr bwMode="auto">
          <a:xfrm>
            <a:off x="838200" y="295277"/>
            <a:ext cx="2341418" cy="910052"/>
          </a:xfrm>
          <a:prstGeom prst="rect">
            <a:avLst/>
          </a:prstGeom>
          <a:noFill/>
          <a:ln>
            <a:noFill/>
          </a:ln>
        </p:spPr>
      </p:pic>
      <p:sp>
        <p:nvSpPr>
          <p:cNvPr id="2" name="Rektangel 1"/>
          <p:cNvSpPr/>
          <p:nvPr/>
        </p:nvSpPr>
        <p:spPr>
          <a:xfrm>
            <a:off x="2046000" y="1305342"/>
            <a:ext cx="8323617" cy="646331"/>
          </a:xfrm>
          <a:prstGeom prst="rect">
            <a:avLst/>
          </a:prstGeom>
        </p:spPr>
        <p:txBody>
          <a:bodyPr wrap="square">
            <a:spAutoFit/>
          </a:bodyPr>
          <a:lstStyle/>
          <a:p>
            <a:endParaRPr lang="sv-SE" b="1" u="sng" cap="small" dirty="0">
              <a:latin typeface="Calibri" panose="020F0502020204030204" pitchFamily="34" charset="0"/>
              <a:cs typeface="Calibri" panose="020F0502020204030204" pitchFamily="34" charset="0"/>
            </a:endParaRPr>
          </a:p>
          <a:p>
            <a:endParaRPr lang="sv-SE" b="1" u="sng" cap="small" dirty="0">
              <a:latin typeface="Calibri" panose="020F0502020204030204" pitchFamily="34" charset="0"/>
              <a:cs typeface="Calibri" panose="020F0502020204030204" pitchFamily="34" charset="0"/>
            </a:endParaRPr>
          </a:p>
        </p:txBody>
      </p:sp>
      <p:sp>
        <p:nvSpPr>
          <p:cNvPr id="3" name="Rektangel 2"/>
          <p:cNvSpPr/>
          <p:nvPr/>
        </p:nvSpPr>
        <p:spPr>
          <a:xfrm>
            <a:off x="988680" y="1305342"/>
            <a:ext cx="5890102" cy="923330"/>
          </a:xfrm>
          <a:prstGeom prst="rect">
            <a:avLst/>
          </a:prstGeom>
        </p:spPr>
        <p:txBody>
          <a:bodyPr wrap="square">
            <a:spAutoFit/>
          </a:bodyPr>
          <a:lstStyle/>
          <a:p>
            <a:r>
              <a:rPr lang="sv-SE" b="1" dirty="0"/>
              <a:t>	         		</a:t>
            </a:r>
          </a:p>
          <a:p>
            <a:endParaRPr lang="sv-SE" b="1" dirty="0"/>
          </a:p>
          <a:p>
            <a:r>
              <a:rPr lang="sv-SE" b="1" dirty="0"/>
              <a:t>		</a:t>
            </a:r>
            <a:endParaRPr lang="sv-SE" dirty="0"/>
          </a:p>
        </p:txBody>
      </p:sp>
      <p:sp>
        <p:nvSpPr>
          <p:cNvPr id="19" name="Ellips 18"/>
          <p:cNvSpPr/>
          <p:nvPr/>
        </p:nvSpPr>
        <p:spPr>
          <a:xfrm>
            <a:off x="3094038" y="1475600"/>
            <a:ext cx="2697767" cy="1341120"/>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rPr>
              <a:t>Socialtjänsten</a:t>
            </a:r>
          </a:p>
        </p:txBody>
      </p:sp>
      <p:sp>
        <p:nvSpPr>
          <p:cNvPr id="20" name="Ellips 19"/>
          <p:cNvSpPr/>
          <p:nvPr/>
        </p:nvSpPr>
        <p:spPr>
          <a:xfrm>
            <a:off x="1009924" y="2336977"/>
            <a:ext cx="2704601" cy="1318260"/>
          </a:xfrm>
          <a:prstGeom prst="ellipse">
            <a:avLst/>
          </a:prstGeom>
          <a:solidFill>
            <a:schemeClr val="accent2">
              <a:lumMod val="20000"/>
              <a:lumOff val="80000"/>
            </a:schemeClr>
          </a:solidFill>
          <a:ln>
            <a:solidFill>
              <a:schemeClr val="tx1">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rPr>
              <a:t>Försäkringskassan</a:t>
            </a:r>
          </a:p>
        </p:txBody>
      </p:sp>
      <p:sp>
        <p:nvSpPr>
          <p:cNvPr id="22" name="Ellips 21"/>
          <p:cNvSpPr/>
          <p:nvPr/>
        </p:nvSpPr>
        <p:spPr>
          <a:xfrm>
            <a:off x="1111927" y="3705665"/>
            <a:ext cx="2950242" cy="148124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rPr>
              <a:t>Arbetsförmedlingen</a:t>
            </a:r>
          </a:p>
        </p:txBody>
      </p:sp>
      <p:sp>
        <p:nvSpPr>
          <p:cNvPr id="24" name="Ellips 23"/>
          <p:cNvSpPr/>
          <p:nvPr/>
        </p:nvSpPr>
        <p:spPr>
          <a:xfrm>
            <a:off x="4083057" y="3782448"/>
            <a:ext cx="2595644" cy="1524000"/>
          </a:xfrm>
          <a:prstGeom prst="ellipse">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rPr>
              <a:t>Vården</a:t>
            </a:r>
          </a:p>
        </p:txBody>
      </p:sp>
      <p:sp>
        <p:nvSpPr>
          <p:cNvPr id="25" name="Ellips 24"/>
          <p:cNvSpPr/>
          <p:nvPr/>
        </p:nvSpPr>
        <p:spPr>
          <a:xfrm>
            <a:off x="5391844" y="2314396"/>
            <a:ext cx="2367318" cy="1618131"/>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b="1" dirty="0">
                <a:solidFill>
                  <a:schemeClr val="tx1"/>
                </a:solidFill>
              </a:rPr>
              <a:t>ReSam</a:t>
            </a:r>
            <a:endParaRPr lang="sv-SE" b="1" dirty="0">
              <a:solidFill>
                <a:schemeClr val="tx1"/>
              </a:solidFill>
            </a:endParaRPr>
          </a:p>
        </p:txBody>
      </p:sp>
      <p:pic>
        <p:nvPicPr>
          <p:cNvPr id="26" name="Bildobjekt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61534" y="2970283"/>
            <a:ext cx="1456106" cy="739140"/>
          </a:xfrm>
          <a:prstGeom prst="rect">
            <a:avLst/>
          </a:prstGeom>
        </p:spPr>
      </p:pic>
      <p:sp>
        <p:nvSpPr>
          <p:cNvPr id="27" name="Höger 26"/>
          <p:cNvSpPr/>
          <p:nvPr/>
        </p:nvSpPr>
        <p:spPr>
          <a:xfrm>
            <a:off x="8246304" y="2955585"/>
            <a:ext cx="758944" cy="38426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p:cNvSpPr/>
          <p:nvPr/>
        </p:nvSpPr>
        <p:spPr>
          <a:xfrm>
            <a:off x="9208027" y="2939743"/>
            <a:ext cx="2490592" cy="400110"/>
          </a:xfrm>
          <a:prstGeom prst="rect">
            <a:avLst/>
          </a:prstGeom>
        </p:spPr>
        <p:txBody>
          <a:bodyPr wrap="square">
            <a:spAutoFit/>
          </a:bodyPr>
          <a:lstStyle/>
          <a:p>
            <a:r>
              <a:rPr lang="sv-SE" sz="2000" b="1" dirty="0"/>
              <a:t>En hållbar planering</a:t>
            </a:r>
            <a:endParaRPr lang="sv-SE" dirty="0"/>
          </a:p>
        </p:txBody>
      </p:sp>
    </p:spTree>
    <p:extLst>
      <p:ext uri="{BB962C8B-B14F-4D97-AF65-F5344CB8AC3E}">
        <p14:creationId xmlns:p14="http://schemas.microsoft.com/office/powerpoint/2010/main" val="261186301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Platshållare för innehåll 16"/>
          <p:cNvSpPr>
            <a:spLocks noGrp="1"/>
          </p:cNvSpPr>
          <p:nvPr>
            <p:ph idx="1"/>
          </p:nvPr>
        </p:nvSpPr>
        <p:spPr/>
        <p:txBody>
          <a:bodyPr/>
          <a:lstStyle/>
          <a:p>
            <a:endParaRPr lang="sv-SE" dirty="0">
              <a:cs typeface="Arial" pitchFamily="34" charset="0"/>
            </a:endParaRPr>
          </a:p>
          <a:p>
            <a:endParaRPr lang="sv-SE" dirty="0"/>
          </a:p>
        </p:txBody>
      </p:sp>
      <p:cxnSp>
        <p:nvCxnSpPr>
          <p:cNvPr id="10" name="Rak 9"/>
          <p:cNvCxnSpPr/>
          <p:nvPr/>
        </p:nvCxnSpPr>
        <p:spPr>
          <a:xfrm flipV="1">
            <a:off x="2424113" y="6164264"/>
            <a:ext cx="7848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ak 11"/>
          <p:cNvCxnSpPr/>
          <p:nvPr/>
        </p:nvCxnSpPr>
        <p:spPr>
          <a:xfrm>
            <a:off x="838200" y="1305342"/>
            <a:ext cx="0" cy="4608512"/>
          </a:xfrm>
          <a:prstGeom prst="line">
            <a:avLst/>
          </a:prstGeom>
        </p:spPr>
        <p:style>
          <a:lnRef idx="1">
            <a:schemeClr val="accent1"/>
          </a:lnRef>
          <a:fillRef idx="0">
            <a:schemeClr val="accent1"/>
          </a:fillRef>
          <a:effectRef idx="0">
            <a:schemeClr val="accent1"/>
          </a:effectRef>
          <a:fontRef idx="minor">
            <a:schemeClr val="tx1"/>
          </a:fontRef>
        </p:style>
      </p:cxnSp>
      <p:pic>
        <p:nvPicPr>
          <p:cNvPr id="2054" name="Bildobjekt 8"/>
          <p:cNvPicPr>
            <a:picLocks noChangeAspect="1" noChangeArrowheads="1"/>
          </p:cNvPicPr>
          <p:nvPr/>
        </p:nvPicPr>
        <p:blipFill>
          <a:blip r:embed="rId4" cstate="print"/>
          <a:srcRect/>
          <a:stretch>
            <a:fillRect/>
          </a:stretch>
        </p:blipFill>
        <p:spPr bwMode="auto">
          <a:xfrm>
            <a:off x="3800475" y="6276976"/>
            <a:ext cx="1422400" cy="212725"/>
          </a:xfrm>
          <a:prstGeom prst="rect">
            <a:avLst/>
          </a:prstGeom>
          <a:noFill/>
          <a:ln w="9525">
            <a:noFill/>
            <a:miter lim="800000"/>
            <a:headEnd/>
            <a:tailEnd/>
          </a:ln>
        </p:spPr>
      </p:pic>
      <p:sp>
        <p:nvSpPr>
          <p:cNvPr id="2055" name="Rectangle 8"/>
          <p:cNvSpPr>
            <a:spLocks noChangeArrowheads="1"/>
          </p:cNvSpPr>
          <p:nvPr/>
        </p:nvSpPr>
        <p:spPr bwMode="auto">
          <a:xfrm>
            <a:off x="-396552" y="43934"/>
            <a:ext cx="184731" cy="369332"/>
          </a:xfrm>
          <a:prstGeom prst="rect">
            <a:avLst/>
          </a:prstGeom>
          <a:noFill/>
          <a:ln w="9525">
            <a:noFill/>
            <a:miter lim="800000"/>
            <a:headEnd/>
            <a:tailEnd/>
          </a:ln>
          <a:effectLst/>
        </p:spPr>
        <p:txBody>
          <a:bodyPr wrap="none" anchor="ctr">
            <a:spAutoFit/>
          </a:bodyPr>
          <a:lstStyle/>
          <a:p>
            <a:endParaRPr lang="sv-SE" altLang="sv-SE"/>
          </a:p>
        </p:txBody>
      </p:sp>
      <p:graphicFrame>
        <p:nvGraphicFramePr>
          <p:cNvPr id="2056" name="Objekt 4"/>
          <p:cNvGraphicFramePr>
            <a:graphicFrameLocks noChangeAspect="1"/>
          </p:cNvGraphicFramePr>
          <p:nvPr/>
        </p:nvGraphicFramePr>
        <p:xfrm>
          <a:off x="5256213" y="6242051"/>
          <a:ext cx="1223962" cy="341313"/>
        </p:xfrm>
        <a:graphic>
          <a:graphicData uri="http://schemas.openxmlformats.org/presentationml/2006/ole">
            <mc:AlternateContent xmlns:mc="http://schemas.openxmlformats.org/markup-compatibility/2006">
              <mc:Choice xmlns:v="urn:schemas-microsoft-com:vml" Requires="v">
                <p:oleObj spid="_x0000_s3220" name="Bitmappsbild" r:id="rId5" imgW="2228571" imgH="571731" progId="PBrush">
                  <p:embed/>
                </p:oleObj>
              </mc:Choice>
              <mc:Fallback>
                <p:oleObj name="Bitmappsbild" r:id="rId5" imgW="2228571" imgH="571731"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6213" y="6242051"/>
                        <a:ext cx="1223962" cy="341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7" name="Bildobjekt 12"/>
          <p:cNvPicPr>
            <a:picLocks noChangeAspect="1" noChangeArrowheads="1"/>
          </p:cNvPicPr>
          <p:nvPr/>
        </p:nvPicPr>
        <p:blipFill>
          <a:blip r:embed="rId7" cstate="print"/>
          <a:srcRect/>
          <a:stretch>
            <a:fillRect/>
          </a:stretch>
        </p:blipFill>
        <p:spPr bwMode="auto">
          <a:xfrm>
            <a:off x="6600825" y="6276976"/>
            <a:ext cx="738188" cy="257175"/>
          </a:xfrm>
          <a:prstGeom prst="rect">
            <a:avLst/>
          </a:prstGeom>
          <a:noFill/>
          <a:ln w="9525">
            <a:noFill/>
            <a:miter lim="800000"/>
            <a:headEnd/>
            <a:tailEnd/>
          </a:ln>
        </p:spPr>
      </p:pic>
      <p:sp>
        <p:nvSpPr>
          <p:cNvPr id="13" name="textruta 12"/>
          <p:cNvSpPr txBox="1"/>
          <p:nvPr/>
        </p:nvSpPr>
        <p:spPr>
          <a:xfrm>
            <a:off x="7477126" y="6365876"/>
            <a:ext cx="3198813" cy="276999"/>
          </a:xfrm>
          <a:prstGeom prst="rect">
            <a:avLst/>
          </a:prstGeom>
          <a:noFill/>
        </p:spPr>
        <p:txBody>
          <a:bodyPr>
            <a:spAutoFit/>
          </a:bodyPr>
          <a:lstStyle/>
          <a:p>
            <a:pPr>
              <a:defRPr/>
            </a:pPr>
            <a:r>
              <a:rPr lang="sv-SE" sz="1200" i="1" dirty="0">
                <a:latin typeface="+mj-lt"/>
              </a:rPr>
              <a:t>Vi hjälps åt till arbete och självständigt liv</a:t>
            </a:r>
          </a:p>
        </p:txBody>
      </p:sp>
      <p:cxnSp>
        <p:nvCxnSpPr>
          <p:cNvPr id="14" name="Rak 13"/>
          <p:cNvCxnSpPr/>
          <p:nvPr/>
        </p:nvCxnSpPr>
        <p:spPr>
          <a:xfrm>
            <a:off x="1949451" y="6669088"/>
            <a:ext cx="5184775" cy="0"/>
          </a:xfrm>
          <a:prstGeom prst="line">
            <a:avLst/>
          </a:prstGeom>
        </p:spPr>
        <p:style>
          <a:lnRef idx="1">
            <a:schemeClr val="accent1"/>
          </a:lnRef>
          <a:fillRef idx="0">
            <a:schemeClr val="accent1"/>
          </a:fillRef>
          <a:effectRef idx="0">
            <a:schemeClr val="accent1"/>
          </a:effectRef>
          <a:fontRef idx="minor">
            <a:schemeClr val="tx1"/>
          </a:fontRef>
        </p:style>
      </p:cxnSp>
      <p:pic>
        <p:nvPicPr>
          <p:cNvPr id="2061" name="Bildobjekt 14" descr="\\ads.sfa.se\data\Hemkataloger3\G14Hemkataloger\14160422\Mina dokument\My Pictures\AF-logga 2014.png"/>
          <p:cNvPicPr>
            <a:picLocks noChangeAspect="1" noChangeArrowheads="1"/>
          </p:cNvPicPr>
          <p:nvPr/>
        </p:nvPicPr>
        <p:blipFill>
          <a:blip r:embed="rId8" cstate="print"/>
          <a:srcRect/>
          <a:stretch>
            <a:fillRect/>
          </a:stretch>
        </p:blipFill>
        <p:spPr bwMode="auto">
          <a:xfrm>
            <a:off x="2136775" y="6318250"/>
            <a:ext cx="1543050" cy="190500"/>
          </a:xfrm>
          <a:prstGeom prst="rect">
            <a:avLst/>
          </a:prstGeom>
          <a:noFill/>
          <a:ln w="9525">
            <a:noFill/>
            <a:miter lim="800000"/>
            <a:headEnd/>
            <a:tailEnd/>
          </a:ln>
        </p:spPr>
      </p:pic>
      <p:pic>
        <p:nvPicPr>
          <p:cNvPr id="16" name="Bildobjekt 15" descr="cid:_1_077D0A78077994280032109AC1258144"/>
          <p:cNvPicPr/>
          <p:nvPr/>
        </p:nvPicPr>
        <p:blipFill>
          <a:blip r:embed="rId9" r:link="rId10">
            <a:extLst>
              <a:ext uri="{28A0092B-C50C-407E-A947-70E740481C1C}">
                <a14:useLocalDpi xmlns:a14="http://schemas.microsoft.com/office/drawing/2010/main" val="0"/>
              </a:ext>
            </a:extLst>
          </a:blip>
          <a:stretch>
            <a:fillRect/>
          </a:stretch>
        </p:blipFill>
        <p:spPr bwMode="auto">
          <a:xfrm>
            <a:off x="838199" y="295276"/>
            <a:ext cx="2728913" cy="892969"/>
          </a:xfrm>
          <a:prstGeom prst="rect">
            <a:avLst/>
          </a:prstGeom>
          <a:noFill/>
          <a:ln>
            <a:noFill/>
          </a:ln>
        </p:spPr>
      </p:pic>
      <p:sp>
        <p:nvSpPr>
          <p:cNvPr id="2" name="Rektangel 1"/>
          <p:cNvSpPr/>
          <p:nvPr/>
        </p:nvSpPr>
        <p:spPr>
          <a:xfrm>
            <a:off x="2046000" y="1305342"/>
            <a:ext cx="8323617" cy="646331"/>
          </a:xfrm>
          <a:prstGeom prst="rect">
            <a:avLst/>
          </a:prstGeom>
        </p:spPr>
        <p:txBody>
          <a:bodyPr wrap="square">
            <a:spAutoFit/>
          </a:bodyPr>
          <a:lstStyle/>
          <a:p>
            <a:endParaRPr lang="sv-SE" b="1" u="sng" cap="small" dirty="0">
              <a:latin typeface="Calibri" panose="020F0502020204030204" pitchFamily="34" charset="0"/>
              <a:cs typeface="Calibri" panose="020F0502020204030204" pitchFamily="34" charset="0"/>
            </a:endParaRPr>
          </a:p>
          <a:p>
            <a:endParaRPr lang="sv-SE" b="1" u="sng" cap="small" dirty="0">
              <a:latin typeface="Calibri" panose="020F0502020204030204" pitchFamily="34" charset="0"/>
              <a:cs typeface="Calibri" panose="020F0502020204030204" pitchFamily="34" charset="0"/>
            </a:endParaRPr>
          </a:p>
        </p:txBody>
      </p:sp>
      <p:sp>
        <p:nvSpPr>
          <p:cNvPr id="3" name="Rektangel 2"/>
          <p:cNvSpPr/>
          <p:nvPr/>
        </p:nvSpPr>
        <p:spPr>
          <a:xfrm>
            <a:off x="988680" y="1305342"/>
            <a:ext cx="5890102" cy="4247317"/>
          </a:xfrm>
          <a:prstGeom prst="rect">
            <a:avLst/>
          </a:prstGeom>
        </p:spPr>
        <p:txBody>
          <a:bodyPr wrap="square">
            <a:spAutoFit/>
          </a:bodyPr>
          <a:lstStyle/>
          <a:p>
            <a:r>
              <a:rPr lang="sv-SE" b="1" dirty="0"/>
              <a:t>			Göteborg:	Nordost:</a:t>
            </a:r>
          </a:p>
          <a:p>
            <a:r>
              <a:rPr lang="sv-SE" b="1" dirty="0"/>
              <a:t>Invånare:	 		548 000	                100 000	 	 </a:t>
            </a:r>
          </a:p>
          <a:p>
            <a:r>
              <a:rPr lang="sv-SE" dirty="0"/>
              <a:t>Förvärvsarbete:		75 %		60 %	  </a:t>
            </a:r>
          </a:p>
          <a:p>
            <a:endParaRPr lang="sv-SE" dirty="0"/>
          </a:p>
          <a:p>
            <a:r>
              <a:rPr lang="sv-SE" dirty="0"/>
              <a:t>Arbetslöshet:		5,7 %		11,5 %</a:t>
            </a:r>
            <a:r>
              <a:rPr lang="sv-SE" b="1" dirty="0"/>
              <a:t>	   </a:t>
            </a:r>
          </a:p>
          <a:p>
            <a:endParaRPr lang="sv-SE" b="1" dirty="0"/>
          </a:p>
          <a:p>
            <a:r>
              <a:rPr lang="sv-SE" b="1" dirty="0"/>
              <a:t>Bidragsberoende: 		6,4 %		16,1 %	   </a:t>
            </a:r>
          </a:p>
          <a:p>
            <a:r>
              <a:rPr lang="sv-SE" b="1" dirty="0"/>
              <a:t>			</a:t>
            </a:r>
          </a:p>
          <a:p>
            <a:r>
              <a:rPr lang="sv-SE" b="1" dirty="0"/>
              <a:t>Andel sjukskrivna:		11 %		5,9 %</a:t>
            </a:r>
            <a:r>
              <a:rPr lang="sv-SE" b="1" dirty="0">
                <a:solidFill>
                  <a:srgbClr val="FF0000"/>
                </a:solidFill>
              </a:rPr>
              <a:t>	</a:t>
            </a:r>
            <a:r>
              <a:rPr lang="sv-SE" b="1" i="1" dirty="0"/>
              <a:t>	   	</a:t>
            </a:r>
            <a:endParaRPr lang="sv-SE" b="1" i="1" dirty="0">
              <a:solidFill>
                <a:srgbClr val="FF0000"/>
              </a:solidFill>
            </a:endParaRPr>
          </a:p>
          <a:p>
            <a:r>
              <a:rPr lang="sv-SE" dirty="0"/>
              <a:t>Utlandsfödda:		25 %		47 %           </a:t>
            </a:r>
          </a:p>
          <a:p>
            <a:endParaRPr lang="sv-SE" dirty="0"/>
          </a:p>
          <a:p>
            <a:r>
              <a:rPr lang="sv-SE" dirty="0"/>
              <a:t>Eftergymnasial		34,8%		19,6%        </a:t>
            </a:r>
          </a:p>
          <a:p>
            <a:r>
              <a:rPr lang="sv-SE" dirty="0"/>
              <a:t>bakgrund</a:t>
            </a:r>
          </a:p>
        </p:txBody>
      </p:sp>
      <p:pic>
        <p:nvPicPr>
          <p:cNvPr id="18" name="Picture 3"/>
          <p:cNvPicPr>
            <a:picLocks noChangeAspect="1" noChangeArrowheads="1"/>
          </p:cNvPicPr>
          <p:nvPr/>
        </p:nvPicPr>
        <p:blipFill>
          <a:blip r:embed="rId11" cstate="print"/>
          <a:srcRect/>
          <a:stretch>
            <a:fillRect/>
          </a:stretch>
        </p:blipFill>
        <p:spPr bwMode="auto">
          <a:xfrm>
            <a:off x="6589996" y="1116429"/>
            <a:ext cx="5255896" cy="4381502"/>
          </a:xfrm>
          <a:prstGeom prst="rect">
            <a:avLst/>
          </a:prstGeom>
          <a:noFill/>
          <a:ln w="9525">
            <a:noFill/>
            <a:miter lim="800000"/>
            <a:headEnd/>
            <a:tailEnd/>
          </a:ln>
          <a:effectLst/>
        </p:spPr>
      </p:pic>
    </p:spTree>
    <p:extLst>
      <p:ext uri="{BB962C8B-B14F-4D97-AF65-F5344CB8AC3E}">
        <p14:creationId xmlns:p14="http://schemas.microsoft.com/office/powerpoint/2010/main" val="137767510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Rubrik 14"/>
          <p:cNvSpPr>
            <a:spLocks noGrp="1"/>
          </p:cNvSpPr>
          <p:nvPr>
            <p:ph type="title"/>
          </p:nvPr>
        </p:nvSpPr>
        <p:spPr>
          <a:xfrm>
            <a:off x="838200" y="365125"/>
            <a:ext cx="10515600" cy="1460500"/>
          </a:xfrm>
        </p:spPr>
        <p:txBody>
          <a:bodyPr/>
          <a:lstStyle/>
          <a:p>
            <a:pPr algn="ctr"/>
            <a:br>
              <a:rPr lang="sv-SE" b="1" dirty="0"/>
            </a:br>
            <a:r>
              <a:rPr lang="sv-SE" dirty="0"/>
              <a:t>Samverkanspartners-målgrupp</a:t>
            </a:r>
          </a:p>
        </p:txBody>
      </p:sp>
      <p:sp>
        <p:nvSpPr>
          <p:cNvPr id="17" name="Platshållare för innehåll 16"/>
          <p:cNvSpPr>
            <a:spLocks noGrp="1"/>
          </p:cNvSpPr>
          <p:nvPr>
            <p:ph idx="1"/>
          </p:nvPr>
        </p:nvSpPr>
        <p:spPr/>
        <p:txBody>
          <a:bodyPr/>
          <a:lstStyle/>
          <a:p>
            <a:pPr marL="0" indent="0">
              <a:buNone/>
            </a:pPr>
            <a:endParaRPr lang="sv-SE" dirty="0">
              <a:cs typeface="Arial" pitchFamily="34" charset="0"/>
            </a:endParaRPr>
          </a:p>
        </p:txBody>
      </p:sp>
      <p:cxnSp>
        <p:nvCxnSpPr>
          <p:cNvPr id="10" name="Rak 9"/>
          <p:cNvCxnSpPr/>
          <p:nvPr/>
        </p:nvCxnSpPr>
        <p:spPr>
          <a:xfrm flipV="1">
            <a:off x="2424113" y="6164264"/>
            <a:ext cx="7848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ak 11"/>
          <p:cNvCxnSpPr/>
          <p:nvPr/>
        </p:nvCxnSpPr>
        <p:spPr>
          <a:xfrm>
            <a:off x="838200" y="1305342"/>
            <a:ext cx="0" cy="4608512"/>
          </a:xfrm>
          <a:prstGeom prst="line">
            <a:avLst/>
          </a:prstGeom>
        </p:spPr>
        <p:style>
          <a:lnRef idx="1">
            <a:schemeClr val="accent1"/>
          </a:lnRef>
          <a:fillRef idx="0">
            <a:schemeClr val="accent1"/>
          </a:fillRef>
          <a:effectRef idx="0">
            <a:schemeClr val="accent1"/>
          </a:effectRef>
          <a:fontRef idx="minor">
            <a:schemeClr val="tx1"/>
          </a:fontRef>
        </p:style>
      </p:cxnSp>
      <p:pic>
        <p:nvPicPr>
          <p:cNvPr id="2054" name="Bildobjekt 8"/>
          <p:cNvPicPr>
            <a:picLocks noChangeAspect="1" noChangeArrowheads="1"/>
          </p:cNvPicPr>
          <p:nvPr/>
        </p:nvPicPr>
        <p:blipFill>
          <a:blip r:embed="rId4" cstate="print"/>
          <a:srcRect/>
          <a:stretch>
            <a:fillRect/>
          </a:stretch>
        </p:blipFill>
        <p:spPr bwMode="auto">
          <a:xfrm>
            <a:off x="3800475" y="6276976"/>
            <a:ext cx="1422400" cy="212725"/>
          </a:xfrm>
          <a:prstGeom prst="rect">
            <a:avLst/>
          </a:prstGeom>
          <a:noFill/>
          <a:ln w="9525">
            <a:noFill/>
            <a:miter lim="800000"/>
            <a:headEnd/>
            <a:tailEnd/>
          </a:ln>
        </p:spPr>
      </p:pic>
      <p:sp>
        <p:nvSpPr>
          <p:cNvPr id="2055" name="Rectangle 8"/>
          <p:cNvSpPr>
            <a:spLocks noChangeArrowheads="1"/>
          </p:cNvSpPr>
          <p:nvPr/>
        </p:nvSpPr>
        <p:spPr bwMode="auto">
          <a:xfrm>
            <a:off x="-396552" y="43934"/>
            <a:ext cx="184731" cy="369332"/>
          </a:xfrm>
          <a:prstGeom prst="rect">
            <a:avLst/>
          </a:prstGeom>
          <a:noFill/>
          <a:ln w="9525">
            <a:noFill/>
            <a:miter lim="800000"/>
            <a:headEnd/>
            <a:tailEnd/>
          </a:ln>
          <a:effectLst/>
        </p:spPr>
        <p:txBody>
          <a:bodyPr wrap="none" anchor="ctr">
            <a:spAutoFit/>
          </a:bodyPr>
          <a:lstStyle/>
          <a:p>
            <a:endParaRPr lang="sv-SE" altLang="sv-SE"/>
          </a:p>
        </p:txBody>
      </p:sp>
      <p:graphicFrame>
        <p:nvGraphicFramePr>
          <p:cNvPr id="2056" name="Objekt 4"/>
          <p:cNvGraphicFramePr>
            <a:graphicFrameLocks noChangeAspect="1"/>
          </p:cNvGraphicFramePr>
          <p:nvPr/>
        </p:nvGraphicFramePr>
        <p:xfrm>
          <a:off x="5256213" y="6242051"/>
          <a:ext cx="1223962" cy="341313"/>
        </p:xfrm>
        <a:graphic>
          <a:graphicData uri="http://schemas.openxmlformats.org/presentationml/2006/ole">
            <mc:AlternateContent xmlns:mc="http://schemas.openxmlformats.org/markup-compatibility/2006">
              <mc:Choice xmlns:v="urn:schemas-microsoft-com:vml" Requires="v">
                <p:oleObj spid="_x0000_s4249" name="Bitmappsbild" r:id="rId5" imgW="2228571" imgH="571731" progId="PBrush">
                  <p:embed/>
                </p:oleObj>
              </mc:Choice>
              <mc:Fallback>
                <p:oleObj name="Bitmappsbild" r:id="rId5" imgW="2228571" imgH="571731"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6213" y="6242051"/>
                        <a:ext cx="1223962" cy="341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7" name="Bildobjekt 12"/>
          <p:cNvPicPr>
            <a:picLocks noChangeAspect="1" noChangeArrowheads="1"/>
          </p:cNvPicPr>
          <p:nvPr/>
        </p:nvPicPr>
        <p:blipFill>
          <a:blip r:embed="rId7" cstate="print"/>
          <a:srcRect/>
          <a:stretch>
            <a:fillRect/>
          </a:stretch>
        </p:blipFill>
        <p:spPr bwMode="auto">
          <a:xfrm>
            <a:off x="6600825" y="6276976"/>
            <a:ext cx="738188" cy="257175"/>
          </a:xfrm>
          <a:prstGeom prst="rect">
            <a:avLst/>
          </a:prstGeom>
          <a:noFill/>
          <a:ln w="9525">
            <a:noFill/>
            <a:miter lim="800000"/>
            <a:headEnd/>
            <a:tailEnd/>
          </a:ln>
        </p:spPr>
      </p:pic>
      <p:sp>
        <p:nvSpPr>
          <p:cNvPr id="13" name="textruta 12"/>
          <p:cNvSpPr txBox="1"/>
          <p:nvPr/>
        </p:nvSpPr>
        <p:spPr>
          <a:xfrm>
            <a:off x="7477126" y="6365876"/>
            <a:ext cx="3198813" cy="276999"/>
          </a:xfrm>
          <a:prstGeom prst="rect">
            <a:avLst/>
          </a:prstGeom>
          <a:noFill/>
        </p:spPr>
        <p:txBody>
          <a:bodyPr>
            <a:spAutoFit/>
          </a:bodyPr>
          <a:lstStyle/>
          <a:p>
            <a:pPr>
              <a:defRPr/>
            </a:pPr>
            <a:r>
              <a:rPr lang="sv-SE" sz="1200" i="1" dirty="0">
                <a:latin typeface="+mj-lt"/>
              </a:rPr>
              <a:t>Vi hjälps åt till arbete och självständigt liv</a:t>
            </a:r>
          </a:p>
        </p:txBody>
      </p:sp>
      <p:cxnSp>
        <p:nvCxnSpPr>
          <p:cNvPr id="14" name="Rak 13"/>
          <p:cNvCxnSpPr/>
          <p:nvPr/>
        </p:nvCxnSpPr>
        <p:spPr>
          <a:xfrm>
            <a:off x="1949451" y="6669088"/>
            <a:ext cx="5184775" cy="0"/>
          </a:xfrm>
          <a:prstGeom prst="line">
            <a:avLst/>
          </a:prstGeom>
        </p:spPr>
        <p:style>
          <a:lnRef idx="1">
            <a:schemeClr val="accent1"/>
          </a:lnRef>
          <a:fillRef idx="0">
            <a:schemeClr val="accent1"/>
          </a:fillRef>
          <a:effectRef idx="0">
            <a:schemeClr val="accent1"/>
          </a:effectRef>
          <a:fontRef idx="minor">
            <a:schemeClr val="tx1"/>
          </a:fontRef>
        </p:style>
      </p:cxnSp>
      <p:pic>
        <p:nvPicPr>
          <p:cNvPr id="2061" name="Bildobjekt 14" descr="\\ads.sfa.se\data\Hemkataloger3\G14Hemkataloger\14160422\Mina dokument\My Pictures\AF-logga 2014.png"/>
          <p:cNvPicPr>
            <a:picLocks noChangeAspect="1" noChangeArrowheads="1"/>
          </p:cNvPicPr>
          <p:nvPr/>
        </p:nvPicPr>
        <p:blipFill>
          <a:blip r:embed="rId8" cstate="print"/>
          <a:srcRect/>
          <a:stretch>
            <a:fillRect/>
          </a:stretch>
        </p:blipFill>
        <p:spPr bwMode="auto">
          <a:xfrm>
            <a:off x="2136775" y="6318250"/>
            <a:ext cx="1543050" cy="190500"/>
          </a:xfrm>
          <a:prstGeom prst="rect">
            <a:avLst/>
          </a:prstGeom>
          <a:noFill/>
          <a:ln w="9525">
            <a:noFill/>
            <a:miter lim="800000"/>
            <a:headEnd/>
            <a:tailEnd/>
          </a:ln>
        </p:spPr>
      </p:pic>
      <p:pic>
        <p:nvPicPr>
          <p:cNvPr id="16" name="Bildobjekt 15" descr="cid:_1_077D0A78077994280032109AC1258144"/>
          <p:cNvPicPr/>
          <p:nvPr/>
        </p:nvPicPr>
        <p:blipFill>
          <a:blip r:embed="rId9" r:link="rId10">
            <a:extLst>
              <a:ext uri="{28A0092B-C50C-407E-A947-70E740481C1C}">
                <a14:useLocalDpi xmlns:a14="http://schemas.microsoft.com/office/drawing/2010/main" val="0"/>
              </a:ext>
            </a:extLst>
          </a:blip>
          <a:stretch>
            <a:fillRect/>
          </a:stretch>
        </p:blipFill>
        <p:spPr bwMode="auto">
          <a:xfrm>
            <a:off x="838200" y="327491"/>
            <a:ext cx="2434936" cy="849727"/>
          </a:xfrm>
          <a:prstGeom prst="rect">
            <a:avLst/>
          </a:prstGeom>
          <a:noFill/>
          <a:ln>
            <a:noFill/>
          </a:ln>
        </p:spPr>
      </p:pic>
      <p:sp>
        <p:nvSpPr>
          <p:cNvPr id="2" name="Rektangel 1"/>
          <p:cNvSpPr/>
          <p:nvPr/>
        </p:nvSpPr>
        <p:spPr>
          <a:xfrm>
            <a:off x="2014365" y="1305342"/>
            <a:ext cx="8323617" cy="646331"/>
          </a:xfrm>
          <a:prstGeom prst="rect">
            <a:avLst/>
          </a:prstGeom>
        </p:spPr>
        <p:txBody>
          <a:bodyPr wrap="square">
            <a:spAutoFit/>
          </a:bodyPr>
          <a:lstStyle/>
          <a:p>
            <a:endParaRPr lang="sv-SE" b="1" u="sng" cap="small" dirty="0">
              <a:latin typeface="Calibri" panose="020F0502020204030204" pitchFamily="34" charset="0"/>
              <a:cs typeface="Calibri" panose="020F0502020204030204" pitchFamily="34" charset="0"/>
            </a:endParaRPr>
          </a:p>
          <a:p>
            <a:endParaRPr lang="sv-SE" b="1" u="sng" cap="small" dirty="0">
              <a:latin typeface="Calibri" panose="020F0502020204030204" pitchFamily="34" charset="0"/>
              <a:cs typeface="Calibri" panose="020F0502020204030204" pitchFamily="34" charset="0"/>
            </a:endParaRPr>
          </a:p>
        </p:txBody>
      </p:sp>
      <p:sp>
        <p:nvSpPr>
          <p:cNvPr id="3" name="Rektangel 2"/>
          <p:cNvSpPr/>
          <p:nvPr/>
        </p:nvSpPr>
        <p:spPr>
          <a:xfrm>
            <a:off x="988680" y="1305342"/>
            <a:ext cx="5890102" cy="923330"/>
          </a:xfrm>
          <a:prstGeom prst="rect">
            <a:avLst/>
          </a:prstGeom>
        </p:spPr>
        <p:txBody>
          <a:bodyPr wrap="square">
            <a:spAutoFit/>
          </a:bodyPr>
          <a:lstStyle/>
          <a:p>
            <a:r>
              <a:rPr lang="sv-SE" b="1" dirty="0"/>
              <a:t>	         		</a:t>
            </a:r>
          </a:p>
          <a:p>
            <a:endParaRPr lang="sv-SE" b="1" dirty="0"/>
          </a:p>
          <a:p>
            <a:r>
              <a:rPr lang="sv-SE" b="1" dirty="0"/>
              <a:t>		</a:t>
            </a:r>
            <a:endParaRPr lang="sv-SE" dirty="0"/>
          </a:p>
        </p:txBody>
      </p:sp>
      <p:sp>
        <p:nvSpPr>
          <p:cNvPr id="4" name="Rektangel 3"/>
          <p:cNvSpPr/>
          <p:nvPr/>
        </p:nvSpPr>
        <p:spPr>
          <a:xfrm>
            <a:off x="1854018" y="1767007"/>
            <a:ext cx="4353790" cy="3970318"/>
          </a:xfrm>
          <a:prstGeom prst="rect">
            <a:avLst/>
          </a:prstGeom>
        </p:spPr>
        <p:txBody>
          <a:bodyPr wrap="square">
            <a:spAutoFit/>
          </a:bodyPr>
          <a:lstStyle/>
          <a:p>
            <a:pPr marL="45720" indent="0">
              <a:lnSpc>
                <a:spcPct val="150000"/>
              </a:lnSpc>
              <a:buNone/>
            </a:pPr>
            <a:r>
              <a:rPr lang="sv-SE" sz="2400" dirty="0">
                <a:solidFill>
                  <a:schemeClr val="tx1"/>
                </a:solidFill>
              </a:rPr>
              <a:t>Primärvård </a:t>
            </a:r>
          </a:p>
          <a:p>
            <a:pPr marL="45720" indent="0">
              <a:lnSpc>
                <a:spcPct val="150000"/>
              </a:lnSpc>
              <a:buNone/>
            </a:pPr>
            <a:r>
              <a:rPr lang="sv-SE" sz="2400" dirty="0">
                <a:solidFill>
                  <a:schemeClr val="tx1"/>
                </a:solidFill>
              </a:rPr>
              <a:t>Specialistpsykiatrin </a:t>
            </a:r>
          </a:p>
          <a:p>
            <a:pPr marL="45720" indent="0">
              <a:lnSpc>
                <a:spcPct val="150000"/>
              </a:lnSpc>
              <a:buNone/>
            </a:pPr>
            <a:r>
              <a:rPr lang="sv-SE" sz="2400" dirty="0">
                <a:solidFill>
                  <a:schemeClr val="tx1"/>
                </a:solidFill>
              </a:rPr>
              <a:t>Närsjukhus </a:t>
            </a:r>
          </a:p>
          <a:p>
            <a:pPr marL="45720" indent="0">
              <a:lnSpc>
                <a:spcPct val="150000"/>
              </a:lnSpc>
              <a:buNone/>
            </a:pPr>
            <a:r>
              <a:rPr lang="sv-SE" sz="2400" dirty="0">
                <a:solidFill>
                  <a:schemeClr val="tx1"/>
                </a:solidFill>
              </a:rPr>
              <a:t>Rehabmottagning </a:t>
            </a:r>
          </a:p>
          <a:p>
            <a:pPr marL="45720" indent="0">
              <a:lnSpc>
                <a:spcPct val="150000"/>
              </a:lnSpc>
              <a:buNone/>
            </a:pPr>
            <a:r>
              <a:rPr lang="sv-SE" sz="2400" dirty="0">
                <a:solidFill>
                  <a:schemeClr val="tx1"/>
                </a:solidFill>
              </a:rPr>
              <a:t>Försäkringskassan </a:t>
            </a:r>
          </a:p>
          <a:p>
            <a:pPr marL="45720" indent="0">
              <a:lnSpc>
                <a:spcPct val="150000"/>
              </a:lnSpc>
              <a:buNone/>
            </a:pPr>
            <a:r>
              <a:rPr lang="sv-SE" sz="2400" dirty="0">
                <a:solidFill>
                  <a:schemeClr val="tx1"/>
                </a:solidFill>
              </a:rPr>
              <a:t>Arbetsförmedlingen </a:t>
            </a:r>
          </a:p>
          <a:p>
            <a:pPr marL="45720" indent="0">
              <a:lnSpc>
                <a:spcPct val="150000"/>
              </a:lnSpc>
              <a:buNone/>
            </a:pPr>
            <a:r>
              <a:rPr lang="sv-SE" sz="2400" dirty="0">
                <a:solidFill>
                  <a:schemeClr val="tx1"/>
                </a:solidFill>
              </a:rPr>
              <a:t>Socialtjänsten </a:t>
            </a:r>
          </a:p>
        </p:txBody>
      </p:sp>
      <p:sp>
        <p:nvSpPr>
          <p:cNvPr id="6" name="Rektangel 5"/>
          <p:cNvSpPr/>
          <p:nvPr/>
        </p:nvSpPr>
        <p:spPr>
          <a:xfrm>
            <a:off x="6503920" y="2305437"/>
            <a:ext cx="3768793" cy="3170099"/>
          </a:xfrm>
          <a:prstGeom prst="rect">
            <a:avLst/>
          </a:prstGeom>
        </p:spPr>
        <p:txBody>
          <a:bodyPr wrap="square">
            <a:spAutoFit/>
          </a:bodyPr>
          <a:lstStyle/>
          <a:p>
            <a:pPr marL="388620" indent="-342900">
              <a:lnSpc>
                <a:spcPct val="150000"/>
              </a:lnSpc>
              <a:buFont typeface="Arial" panose="020B0604020202020204" pitchFamily="34" charset="0"/>
              <a:buChar char="•"/>
            </a:pPr>
            <a:r>
              <a:rPr lang="sv-SE" sz="2000" dirty="0"/>
              <a:t>Listade på vårdcentral eller boende i Nordöstra Göteborg</a:t>
            </a:r>
          </a:p>
          <a:p>
            <a:pPr marL="388620" indent="-342900">
              <a:lnSpc>
                <a:spcPct val="150000"/>
              </a:lnSpc>
              <a:buFont typeface="Arial" panose="020B0604020202020204" pitchFamily="34" charset="0"/>
              <a:buChar char="•"/>
            </a:pPr>
            <a:r>
              <a:rPr lang="sv-SE" sz="2000" dirty="0"/>
              <a:t>16-64 år </a:t>
            </a:r>
          </a:p>
          <a:p>
            <a:pPr marL="388620" indent="-342900">
              <a:lnSpc>
                <a:spcPct val="150000"/>
              </a:lnSpc>
              <a:buFont typeface="Arial" panose="020B0604020202020204" pitchFamily="34" charset="0"/>
              <a:buChar char="•"/>
            </a:pPr>
            <a:r>
              <a:rPr lang="sv-SE" sz="2000" dirty="0"/>
              <a:t>Behov av samordnad arbetslivsinriktad rehabilitering</a:t>
            </a:r>
          </a:p>
          <a:p>
            <a:pPr marL="45720" indent="0">
              <a:buNone/>
            </a:pPr>
            <a:endParaRPr lang="sv-SE" sz="2000" dirty="0"/>
          </a:p>
        </p:txBody>
      </p:sp>
      <p:sp>
        <p:nvSpPr>
          <p:cNvPr id="7" name="Höger 6"/>
          <p:cNvSpPr/>
          <p:nvPr/>
        </p:nvSpPr>
        <p:spPr>
          <a:xfrm>
            <a:off x="5057703" y="3609598"/>
            <a:ext cx="810491"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1893362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84CF75-7AF6-49A4-8474-D0DD66E9C470}"/>
              </a:ext>
            </a:extLst>
          </p:cNvPr>
          <p:cNvSpPr>
            <a:spLocks noGrp="1"/>
          </p:cNvSpPr>
          <p:nvPr>
            <p:ph type="title"/>
          </p:nvPr>
        </p:nvSpPr>
        <p:spPr>
          <a:xfrm>
            <a:off x="762001" y="803325"/>
            <a:ext cx="5314536" cy="1325563"/>
          </a:xfrm>
        </p:spPr>
        <p:txBody>
          <a:bodyPr>
            <a:normAutofit/>
          </a:bodyPr>
          <a:lstStyle/>
          <a:p>
            <a:r>
              <a:rPr lang="sv-SE" dirty="0"/>
              <a:t>Konsultationer </a:t>
            </a:r>
          </a:p>
        </p:txBody>
      </p:sp>
      <p:sp>
        <p:nvSpPr>
          <p:cNvPr id="3" name="Platshållare för innehåll 2">
            <a:extLst>
              <a:ext uri="{FF2B5EF4-FFF2-40B4-BE49-F238E27FC236}">
                <a16:creationId xmlns:a16="http://schemas.microsoft.com/office/drawing/2014/main" id="{0078167E-67CE-45F2-84C0-E2A2570C549F}"/>
              </a:ext>
            </a:extLst>
          </p:cNvPr>
          <p:cNvSpPr>
            <a:spLocks noGrp="1"/>
          </p:cNvSpPr>
          <p:nvPr>
            <p:ph idx="1"/>
          </p:nvPr>
        </p:nvSpPr>
        <p:spPr>
          <a:xfrm>
            <a:off x="762001" y="2019711"/>
            <a:ext cx="5314543" cy="3375920"/>
          </a:xfrm>
        </p:spPr>
        <p:txBody>
          <a:bodyPr anchor="t">
            <a:normAutofit/>
          </a:bodyPr>
          <a:lstStyle/>
          <a:p>
            <a:pPr lvl="0"/>
            <a:r>
              <a:rPr lang="sv-SE" sz="1800" dirty="0"/>
              <a:t>Samtycke</a:t>
            </a:r>
          </a:p>
          <a:p>
            <a:r>
              <a:rPr lang="sv-SE" sz="1800" dirty="0"/>
              <a:t>Kort sammanfattning av ärendet </a:t>
            </a:r>
          </a:p>
          <a:p>
            <a:pPr lvl="0"/>
            <a:r>
              <a:rPr lang="sv-SE" sz="1800" dirty="0"/>
              <a:t>Frågeställning från remittent</a:t>
            </a:r>
          </a:p>
          <a:p>
            <a:pPr lvl="0"/>
            <a:r>
              <a:rPr lang="sv-SE" sz="1800" dirty="0"/>
              <a:t>Aktuell i systemen, försörjning?</a:t>
            </a:r>
          </a:p>
          <a:p>
            <a:pPr lvl="0"/>
            <a:r>
              <a:rPr lang="sv-SE" sz="1800" dirty="0"/>
              <a:t>Lyfter information av vikt från respektive myndighet</a:t>
            </a:r>
          </a:p>
          <a:p>
            <a:pPr lvl="0"/>
            <a:r>
              <a:rPr lang="sv-SE" sz="1800" dirty="0"/>
              <a:t>Diskussion</a:t>
            </a:r>
          </a:p>
          <a:p>
            <a:pPr lvl="0"/>
            <a:r>
              <a:rPr lang="sv-SE" sz="1800" dirty="0"/>
              <a:t>Förslag på planering framåt</a:t>
            </a:r>
          </a:p>
          <a:p>
            <a:pPr lvl="0"/>
            <a:r>
              <a:rPr lang="sv-SE" sz="1800" dirty="0"/>
              <a:t>Remittent ansvarar för att dokumentera och följa upp planering.</a:t>
            </a:r>
          </a:p>
          <a:p>
            <a:pPr marL="0" indent="0">
              <a:buNone/>
            </a:pPr>
            <a:endParaRPr lang="sv-SE" sz="1500" dirty="0"/>
          </a:p>
        </p:txBody>
      </p:sp>
      <p:sp>
        <p:nvSpPr>
          <p:cNvPr id="13"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0">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dobjekt 3" descr="cid:_1_077D0A78077994280032109AC1258144">
            <a:extLst>
              <a:ext uri="{FF2B5EF4-FFF2-40B4-BE49-F238E27FC236}">
                <a16:creationId xmlns:a16="http://schemas.microsoft.com/office/drawing/2014/main" id="{362E7BED-BA4B-422F-85B2-B938D6114C80}"/>
              </a:ext>
            </a:extLst>
          </p:cNvPr>
          <p:cNvPicPr/>
          <p:nvPr/>
        </p:nvPicPr>
        <p:blipFill>
          <a:blip r:embed="rId3" r:link="rId4">
            <a:extLst>
              <a:ext uri="{28A0092B-C50C-407E-A947-70E740481C1C}">
                <a14:useLocalDpi xmlns:a14="http://schemas.microsoft.com/office/drawing/2010/main" val="0"/>
              </a:ext>
            </a:extLst>
          </a:blip>
          <a:stretch>
            <a:fillRect/>
          </a:stretch>
        </p:blipFill>
        <p:spPr bwMode="auto">
          <a:xfrm>
            <a:off x="7884057" y="1920195"/>
            <a:ext cx="3796790" cy="1242405"/>
          </a:xfrm>
          <a:prstGeom prst="rect">
            <a:avLst/>
          </a:prstGeom>
          <a:noFill/>
        </p:spPr>
      </p:pic>
    </p:spTree>
    <p:extLst>
      <p:ext uri="{BB962C8B-B14F-4D97-AF65-F5344CB8AC3E}">
        <p14:creationId xmlns:p14="http://schemas.microsoft.com/office/powerpoint/2010/main" val="301472351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CA783-586A-42B6-AE6D-E351D3496769}"/>
              </a:ext>
            </a:extLst>
          </p:cNvPr>
          <p:cNvSpPr>
            <a:spLocks noGrp="1"/>
          </p:cNvSpPr>
          <p:nvPr>
            <p:ph type="ctrTitle"/>
          </p:nvPr>
        </p:nvSpPr>
        <p:spPr>
          <a:xfrm>
            <a:off x="1377696" y="1628006"/>
            <a:ext cx="9144000" cy="836892"/>
          </a:xfrm>
        </p:spPr>
        <p:txBody>
          <a:bodyPr>
            <a:normAutofit fontScale="90000"/>
          </a:bodyPr>
          <a:lstStyle/>
          <a:p>
            <a:r>
              <a:rPr lang="sv-SE" sz="4900" dirty="0"/>
              <a:t>Ärendeförflyttningar</a:t>
            </a:r>
            <a:r>
              <a:rPr lang="sv-SE" dirty="0"/>
              <a:t> </a:t>
            </a:r>
          </a:p>
        </p:txBody>
      </p:sp>
      <p:sp>
        <p:nvSpPr>
          <p:cNvPr id="3" name="Underrubrik 2">
            <a:extLst>
              <a:ext uri="{FF2B5EF4-FFF2-40B4-BE49-F238E27FC236}">
                <a16:creationId xmlns:a16="http://schemas.microsoft.com/office/drawing/2014/main" id="{968A0C67-4A0D-4EB3-A6CB-9C2AF459B456}"/>
              </a:ext>
            </a:extLst>
          </p:cNvPr>
          <p:cNvSpPr>
            <a:spLocks noGrp="1"/>
          </p:cNvSpPr>
          <p:nvPr>
            <p:ph type="subTitle" idx="1"/>
          </p:nvPr>
        </p:nvSpPr>
        <p:spPr>
          <a:xfrm>
            <a:off x="1377696" y="2990850"/>
            <a:ext cx="9144000" cy="2849118"/>
          </a:xfrm>
        </p:spPr>
        <p:txBody>
          <a:bodyPr/>
          <a:lstStyle/>
          <a:p>
            <a:endParaRPr lang="sv-SE" dirty="0"/>
          </a:p>
        </p:txBody>
      </p:sp>
      <p:pic>
        <p:nvPicPr>
          <p:cNvPr id="4" name="Bildobjekt 3" descr="cid:_1_077D0A78077994280032109AC1258144">
            <a:extLst>
              <a:ext uri="{FF2B5EF4-FFF2-40B4-BE49-F238E27FC236}">
                <a16:creationId xmlns:a16="http://schemas.microsoft.com/office/drawing/2014/main" id="{CFAD00B2-AFA1-4B9B-9FB0-624AB730D4D3}"/>
              </a:ext>
            </a:extLst>
          </p:cNvPr>
          <p:cNvPicPr/>
          <p:nvPr/>
        </p:nvPicPr>
        <p:blipFill>
          <a:blip r:embed="rId3" r:link="rId4">
            <a:extLst>
              <a:ext uri="{28A0092B-C50C-407E-A947-70E740481C1C}">
                <a14:useLocalDpi xmlns:a14="http://schemas.microsoft.com/office/drawing/2010/main" val="0"/>
              </a:ext>
            </a:extLst>
          </a:blip>
          <a:stretch>
            <a:fillRect/>
          </a:stretch>
        </p:blipFill>
        <p:spPr bwMode="auto">
          <a:xfrm>
            <a:off x="838199" y="365126"/>
            <a:ext cx="2715492" cy="836892"/>
          </a:xfrm>
          <a:prstGeom prst="rect">
            <a:avLst/>
          </a:prstGeom>
          <a:noFill/>
          <a:ln>
            <a:noFill/>
          </a:ln>
        </p:spPr>
      </p:pic>
      <p:sp>
        <p:nvSpPr>
          <p:cNvPr id="8" name="Pil: vänsterböjd 7">
            <a:extLst>
              <a:ext uri="{FF2B5EF4-FFF2-40B4-BE49-F238E27FC236}">
                <a16:creationId xmlns:a16="http://schemas.microsoft.com/office/drawing/2014/main" id="{B6D717D7-7EE2-436C-A44C-89BB80C2D35B}"/>
              </a:ext>
            </a:extLst>
          </p:cNvPr>
          <p:cNvSpPr/>
          <p:nvPr/>
        </p:nvSpPr>
        <p:spPr>
          <a:xfrm>
            <a:off x="5949696" y="3807333"/>
            <a:ext cx="731520" cy="1216152"/>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9" name="Pil: vänsterböjd 8">
            <a:extLst>
              <a:ext uri="{FF2B5EF4-FFF2-40B4-BE49-F238E27FC236}">
                <a16:creationId xmlns:a16="http://schemas.microsoft.com/office/drawing/2014/main" id="{40EA9FE0-D3DB-4566-9585-89385E1DA3E6}"/>
              </a:ext>
            </a:extLst>
          </p:cNvPr>
          <p:cNvSpPr/>
          <p:nvPr/>
        </p:nvSpPr>
        <p:spPr>
          <a:xfrm rot="10800000">
            <a:off x="5046727" y="3807333"/>
            <a:ext cx="731519" cy="1216152"/>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Tree>
    <p:extLst>
      <p:ext uri="{BB962C8B-B14F-4D97-AF65-F5344CB8AC3E}">
        <p14:creationId xmlns:p14="http://schemas.microsoft.com/office/powerpoint/2010/main" val="3133573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Rubrik 14"/>
          <p:cNvSpPr>
            <a:spLocks noGrp="1"/>
          </p:cNvSpPr>
          <p:nvPr>
            <p:ph type="title"/>
          </p:nvPr>
        </p:nvSpPr>
        <p:spPr>
          <a:xfrm>
            <a:off x="543346" y="193570"/>
            <a:ext cx="10515600" cy="997231"/>
          </a:xfrm>
        </p:spPr>
        <p:txBody>
          <a:bodyPr>
            <a:normAutofit/>
          </a:bodyPr>
          <a:lstStyle/>
          <a:p>
            <a:pPr algn="ctr"/>
            <a:r>
              <a:rPr lang="sv-SE" sz="3600" dirty="0"/>
              <a:t>          </a:t>
            </a:r>
            <a:r>
              <a:rPr lang="sv-SE" sz="3600" b="1" dirty="0"/>
              <a:t>Fallbeskrivning</a:t>
            </a:r>
          </a:p>
        </p:txBody>
      </p:sp>
      <p:sp>
        <p:nvSpPr>
          <p:cNvPr id="17" name="Platshållare för innehåll 16"/>
          <p:cNvSpPr>
            <a:spLocks noGrp="1"/>
          </p:cNvSpPr>
          <p:nvPr>
            <p:ph idx="1"/>
          </p:nvPr>
        </p:nvSpPr>
        <p:spPr>
          <a:xfrm>
            <a:off x="543347" y="1145004"/>
            <a:ext cx="11198066" cy="4560751"/>
          </a:xfrm>
        </p:spPr>
        <p:txBody>
          <a:bodyPr/>
          <a:lstStyle/>
          <a:p>
            <a:pPr marL="0" indent="0">
              <a:buNone/>
            </a:pPr>
            <a:endParaRPr lang="sv-SE" sz="1800" dirty="0">
              <a:cs typeface="Arial" pitchFamily="34" charset="0"/>
            </a:endParaRPr>
          </a:p>
          <a:p>
            <a:pPr marL="0" indent="0">
              <a:buNone/>
            </a:pPr>
            <a:r>
              <a:rPr lang="sv-SE" sz="1800" dirty="0">
                <a:cs typeface="Arial" pitchFamily="34" charset="0"/>
              </a:rPr>
              <a:t>          Kvinna 50 år 				Flertalet stroke</a:t>
            </a:r>
          </a:p>
          <a:p>
            <a:pPr marL="0" indent="0">
              <a:buNone/>
            </a:pPr>
            <a:r>
              <a:rPr lang="sv-SE" sz="1800" dirty="0">
                <a:cs typeface="Arial" pitchFamily="34" charset="0"/>
              </a:rPr>
              <a:t>         Utlandsfödd 				Medicinsk rehab</a:t>
            </a:r>
          </a:p>
          <a:p>
            <a:pPr marL="0" indent="0">
              <a:buNone/>
            </a:pPr>
            <a:r>
              <a:rPr lang="sv-SE" sz="1800" dirty="0">
                <a:cs typeface="Arial" pitchFamily="34" charset="0"/>
              </a:rPr>
              <a:t>         Grundskola 				Sjukpenning i fyra år</a:t>
            </a:r>
          </a:p>
          <a:p>
            <a:pPr marL="0" indent="0">
              <a:buNone/>
            </a:pPr>
            <a:r>
              <a:rPr lang="sv-SE" sz="1800" dirty="0">
                <a:cs typeface="Arial" pitchFamily="34" charset="0"/>
              </a:rPr>
              <a:t>         Arbetat inom restaurangbransch</a:t>
            </a:r>
          </a:p>
          <a:p>
            <a:pPr marL="0" indent="0">
              <a:buNone/>
            </a:pPr>
            <a:endParaRPr lang="sv-SE" sz="1800" dirty="0">
              <a:cs typeface="Arial" pitchFamily="34" charset="0"/>
            </a:endParaRPr>
          </a:p>
        </p:txBody>
      </p:sp>
      <p:cxnSp>
        <p:nvCxnSpPr>
          <p:cNvPr id="10" name="Rak 9"/>
          <p:cNvCxnSpPr/>
          <p:nvPr/>
        </p:nvCxnSpPr>
        <p:spPr>
          <a:xfrm flipV="1">
            <a:off x="2424113" y="6164264"/>
            <a:ext cx="7848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ak 11"/>
          <p:cNvCxnSpPr/>
          <p:nvPr/>
        </p:nvCxnSpPr>
        <p:spPr>
          <a:xfrm>
            <a:off x="543347" y="1305342"/>
            <a:ext cx="0" cy="4608512"/>
          </a:xfrm>
          <a:prstGeom prst="line">
            <a:avLst/>
          </a:prstGeom>
        </p:spPr>
        <p:style>
          <a:lnRef idx="1">
            <a:schemeClr val="accent1"/>
          </a:lnRef>
          <a:fillRef idx="0">
            <a:schemeClr val="accent1"/>
          </a:fillRef>
          <a:effectRef idx="0">
            <a:schemeClr val="accent1"/>
          </a:effectRef>
          <a:fontRef idx="minor">
            <a:schemeClr val="tx1"/>
          </a:fontRef>
        </p:style>
      </p:cxnSp>
      <p:pic>
        <p:nvPicPr>
          <p:cNvPr id="2054" name="Bildobjekt 8"/>
          <p:cNvPicPr>
            <a:picLocks noChangeAspect="1" noChangeArrowheads="1"/>
          </p:cNvPicPr>
          <p:nvPr/>
        </p:nvPicPr>
        <p:blipFill>
          <a:blip r:embed="rId4" cstate="print"/>
          <a:srcRect/>
          <a:stretch>
            <a:fillRect/>
          </a:stretch>
        </p:blipFill>
        <p:spPr bwMode="auto">
          <a:xfrm>
            <a:off x="3800475" y="6276976"/>
            <a:ext cx="1422400" cy="212725"/>
          </a:xfrm>
          <a:prstGeom prst="rect">
            <a:avLst/>
          </a:prstGeom>
          <a:noFill/>
          <a:ln w="9525">
            <a:noFill/>
            <a:miter lim="800000"/>
            <a:headEnd/>
            <a:tailEnd/>
          </a:ln>
        </p:spPr>
      </p:pic>
      <p:sp>
        <p:nvSpPr>
          <p:cNvPr id="2055" name="Rectangle 8"/>
          <p:cNvSpPr>
            <a:spLocks noChangeArrowheads="1"/>
          </p:cNvSpPr>
          <p:nvPr/>
        </p:nvSpPr>
        <p:spPr bwMode="auto">
          <a:xfrm>
            <a:off x="-396552" y="43934"/>
            <a:ext cx="184731" cy="369332"/>
          </a:xfrm>
          <a:prstGeom prst="rect">
            <a:avLst/>
          </a:prstGeom>
          <a:noFill/>
          <a:ln w="9525">
            <a:noFill/>
            <a:miter lim="800000"/>
            <a:headEnd/>
            <a:tailEnd/>
          </a:ln>
          <a:effectLst/>
        </p:spPr>
        <p:txBody>
          <a:bodyPr wrap="none" anchor="ctr">
            <a:spAutoFit/>
          </a:bodyPr>
          <a:lstStyle/>
          <a:p>
            <a:endParaRPr lang="sv-SE" altLang="sv-SE"/>
          </a:p>
        </p:txBody>
      </p:sp>
      <p:graphicFrame>
        <p:nvGraphicFramePr>
          <p:cNvPr id="2056" name="Objekt 4"/>
          <p:cNvGraphicFramePr>
            <a:graphicFrameLocks noChangeAspect="1"/>
          </p:cNvGraphicFramePr>
          <p:nvPr/>
        </p:nvGraphicFramePr>
        <p:xfrm>
          <a:off x="5256213" y="6242051"/>
          <a:ext cx="1223962" cy="341313"/>
        </p:xfrm>
        <a:graphic>
          <a:graphicData uri="http://schemas.openxmlformats.org/presentationml/2006/ole">
            <mc:AlternateContent xmlns:mc="http://schemas.openxmlformats.org/markup-compatibility/2006">
              <mc:Choice xmlns:v="urn:schemas-microsoft-com:vml" Requires="v">
                <p:oleObj spid="_x0000_s20490" name="Bitmappsbild" r:id="rId5" imgW="2228571" imgH="571731" progId="PBrush">
                  <p:embed/>
                </p:oleObj>
              </mc:Choice>
              <mc:Fallback>
                <p:oleObj name="Bitmappsbild" r:id="rId5" imgW="2228571" imgH="571731" progId="PBrush">
                  <p:embed/>
                  <p:pic>
                    <p:nvPicPr>
                      <p:cNvPr id="2056" name="Objek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6213" y="6242051"/>
                        <a:ext cx="1223962" cy="341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7" name="Bildobjekt 12"/>
          <p:cNvPicPr>
            <a:picLocks noChangeAspect="1" noChangeArrowheads="1"/>
          </p:cNvPicPr>
          <p:nvPr/>
        </p:nvPicPr>
        <p:blipFill>
          <a:blip r:embed="rId7" cstate="print"/>
          <a:srcRect/>
          <a:stretch>
            <a:fillRect/>
          </a:stretch>
        </p:blipFill>
        <p:spPr bwMode="auto">
          <a:xfrm>
            <a:off x="6600825" y="6276976"/>
            <a:ext cx="738188" cy="257175"/>
          </a:xfrm>
          <a:prstGeom prst="rect">
            <a:avLst/>
          </a:prstGeom>
          <a:noFill/>
          <a:ln w="9525">
            <a:noFill/>
            <a:miter lim="800000"/>
            <a:headEnd/>
            <a:tailEnd/>
          </a:ln>
        </p:spPr>
      </p:pic>
      <p:sp>
        <p:nvSpPr>
          <p:cNvPr id="13" name="textruta 12"/>
          <p:cNvSpPr txBox="1"/>
          <p:nvPr/>
        </p:nvSpPr>
        <p:spPr>
          <a:xfrm>
            <a:off x="7477126" y="6365876"/>
            <a:ext cx="3198813" cy="276999"/>
          </a:xfrm>
          <a:prstGeom prst="rect">
            <a:avLst/>
          </a:prstGeom>
          <a:noFill/>
        </p:spPr>
        <p:txBody>
          <a:bodyPr>
            <a:spAutoFit/>
          </a:bodyPr>
          <a:lstStyle/>
          <a:p>
            <a:pPr>
              <a:defRPr/>
            </a:pPr>
            <a:r>
              <a:rPr lang="sv-SE" sz="1200" i="1" dirty="0">
                <a:latin typeface="+mj-lt"/>
              </a:rPr>
              <a:t>Vi hjälps åt till arbete och självständigt liv</a:t>
            </a:r>
          </a:p>
        </p:txBody>
      </p:sp>
      <p:cxnSp>
        <p:nvCxnSpPr>
          <p:cNvPr id="14" name="Rak 13"/>
          <p:cNvCxnSpPr/>
          <p:nvPr/>
        </p:nvCxnSpPr>
        <p:spPr>
          <a:xfrm>
            <a:off x="1949451" y="6669088"/>
            <a:ext cx="5184775" cy="0"/>
          </a:xfrm>
          <a:prstGeom prst="line">
            <a:avLst/>
          </a:prstGeom>
        </p:spPr>
        <p:style>
          <a:lnRef idx="1">
            <a:schemeClr val="accent1"/>
          </a:lnRef>
          <a:fillRef idx="0">
            <a:schemeClr val="accent1"/>
          </a:fillRef>
          <a:effectRef idx="0">
            <a:schemeClr val="accent1"/>
          </a:effectRef>
          <a:fontRef idx="minor">
            <a:schemeClr val="tx1"/>
          </a:fontRef>
        </p:style>
      </p:cxnSp>
      <p:pic>
        <p:nvPicPr>
          <p:cNvPr id="2061" name="Bildobjekt 14" descr="\\ads.sfa.se\data\Hemkataloger3\G14Hemkataloger\14160422\Mina dokument\My Pictures\AF-logga 2014.png"/>
          <p:cNvPicPr>
            <a:picLocks noChangeAspect="1" noChangeArrowheads="1"/>
          </p:cNvPicPr>
          <p:nvPr/>
        </p:nvPicPr>
        <p:blipFill>
          <a:blip r:embed="rId8" cstate="print"/>
          <a:srcRect/>
          <a:stretch>
            <a:fillRect/>
          </a:stretch>
        </p:blipFill>
        <p:spPr bwMode="auto">
          <a:xfrm>
            <a:off x="2136775" y="6318250"/>
            <a:ext cx="1543050" cy="190500"/>
          </a:xfrm>
          <a:prstGeom prst="rect">
            <a:avLst/>
          </a:prstGeom>
          <a:noFill/>
          <a:ln w="9525">
            <a:noFill/>
            <a:miter lim="800000"/>
            <a:headEnd/>
            <a:tailEnd/>
          </a:ln>
        </p:spPr>
      </p:pic>
      <p:pic>
        <p:nvPicPr>
          <p:cNvPr id="16" name="Bildobjekt 15" descr="cid:_1_077D0A78077994280032109AC1258144"/>
          <p:cNvPicPr/>
          <p:nvPr/>
        </p:nvPicPr>
        <p:blipFill>
          <a:blip r:embed="rId9" r:link="rId10">
            <a:extLst>
              <a:ext uri="{28A0092B-C50C-407E-A947-70E740481C1C}">
                <a14:useLocalDpi xmlns:a14="http://schemas.microsoft.com/office/drawing/2010/main" val="0"/>
              </a:ext>
            </a:extLst>
          </a:blip>
          <a:stretch>
            <a:fillRect/>
          </a:stretch>
        </p:blipFill>
        <p:spPr bwMode="auto">
          <a:xfrm>
            <a:off x="838199" y="365126"/>
            <a:ext cx="2715492" cy="836892"/>
          </a:xfrm>
          <a:prstGeom prst="rect">
            <a:avLst/>
          </a:prstGeom>
          <a:noFill/>
          <a:ln>
            <a:noFill/>
          </a:ln>
        </p:spPr>
      </p:pic>
      <p:sp>
        <p:nvSpPr>
          <p:cNvPr id="2" name="Rektangel 1"/>
          <p:cNvSpPr/>
          <p:nvPr/>
        </p:nvSpPr>
        <p:spPr>
          <a:xfrm>
            <a:off x="2046000" y="1305342"/>
            <a:ext cx="8323617" cy="1200329"/>
          </a:xfrm>
          <a:prstGeom prst="rect">
            <a:avLst/>
          </a:prstGeom>
        </p:spPr>
        <p:txBody>
          <a:bodyPr wrap="square">
            <a:spAutoFit/>
          </a:bodyPr>
          <a:lstStyle/>
          <a:p>
            <a:endParaRPr lang="sv-SE" b="1" u="sng" cap="small" dirty="0">
              <a:latin typeface="Calibri" panose="020F0502020204030204" pitchFamily="34" charset="0"/>
              <a:cs typeface="Calibri" panose="020F0502020204030204" pitchFamily="34" charset="0"/>
            </a:endParaRPr>
          </a:p>
          <a:p>
            <a:endParaRPr lang="sv-SE" b="1" u="sng" cap="small" dirty="0">
              <a:latin typeface="Calibri" panose="020F0502020204030204" pitchFamily="34" charset="0"/>
              <a:cs typeface="Calibri" panose="020F0502020204030204" pitchFamily="34" charset="0"/>
            </a:endParaRPr>
          </a:p>
          <a:p>
            <a:endParaRPr lang="sv-SE" b="1" u="sng" cap="small" dirty="0">
              <a:latin typeface="Calibri" panose="020F0502020204030204" pitchFamily="34" charset="0"/>
              <a:cs typeface="Calibri" panose="020F0502020204030204" pitchFamily="34" charset="0"/>
            </a:endParaRPr>
          </a:p>
          <a:p>
            <a:endParaRPr lang="sv-SE" dirty="0">
              <a:latin typeface="Calibri" panose="020F0502020204030204" pitchFamily="34" charset="0"/>
              <a:cs typeface="Calibri" panose="020F0502020204030204" pitchFamily="34" charset="0"/>
            </a:endParaRPr>
          </a:p>
        </p:txBody>
      </p:sp>
      <p:grpSp>
        <p:nvGrpSpPr>
          <p:cNvPr id="22" name="Grupp 21"/>
          <p:cNvGrpSpPr/>
          <p:nvPr/>
        </p:nvGrpSpPr>
        <p:grpSpPr>
          <a:xfrm>
            <a:off x="7499846" y="4262518"/>
            <a:ext cx="373568" cy="437004"/>
            <a:chOff x="4411187" y="1197389"/>
            <a:chExt cx="373568" cy="437004"/>
          </a:xfrm>
        </p:grpSpPr>
        <p:sp>
          <p:nvSpPr>
            <p:cNvPr id="23" name="Höger 22"/>
            <p:cNvSpPr/>
            <p:nvPr/>
          </p:nvSpPr>
          <p:spPr>
            <a:xfrm>
              <a:off x="4411187" y="1197389"/>
              <a:ext cx="373568" cy="43700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4" name="Höger 4"/>
            <p:cNvSpPr/>
            <p:nvPr/>
          </p:nvSpPr>
          <p:spPr>
            <a:xfrm>
              <a:off x="4411187" y="1284790"/>
              <a:ext cx="261498" cy="2622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sv-SE" sz="1800" kern="1200"/>
            </a:p>
          </p:txBody>
        </p:sp>
      </p:grpSp>
      <p:grpSp>
        <p:nvGrpSpPr>
          <p:cNvPr id="25" name="Grupp 24"/>
          <p:cNvGrpSpPr/>
          <p:nvPr/>
        </p:nvGrpSpPr>
        <p:grpSpPr>
          <a:xfrm>
            <a:off x="7910978" y="4009959"/>
            <a:ext cx="1504350" cy="966292"/>
            <a:chOff x="4939822" y="887256"/>
            <a:chExt cx="1762116" cy="1057270"/>
          </a:xfrm>
        </p:grpSpPr>
        <p:sp>
          <p:nvSpPr>
            <p:cNvPr id="26" name="Rektangel med rundade hörn 25"/>
            <p:cNvSpPr/>
            <p:nvPr/>
          </p:nvSpPr>
          <p:spPr>
            <a:xfrm>
              <a:off x="4939822" y="887256"/>
              <a:ext cx="1762116" cy="105727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ektangel 26"/>
            <p:cNvSpPr/>
            <p:nvPr/>
          </p:nvSpPr>
          <p:spPr>
            <a:xfrm>
              <a:off x="4970788" y="918222"/>
              <a:ext cx="1700184" cy="9953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b="1" dirty="0"/>
                <a:t>Arbetsträning</a:t>
              </a:r>
              <a:endParaRPr lang="sv-SE" sz="1800" b="1" kern="1200" dirty="0"/>
            </a:p>
          </p:txBody>
        </p:sp>
      </p:grpSp>
      <p:grpSp>
        <p:nvGrpSpPr>
          <p:cNvPr id="28" name="Grupp 27"/>
          <p:cNvGrpSpPr/>
          <p:nvPr/>
        </p:nvGrpSpPr>
        <p:grpSpPr>
          <a:xfrm>
            <a:off x="1099933" y="4019610"/>
            <a:ext cx="1832479" cy="1003852"/>
            <a:chOff x="1162584" y="0"/>
            <a:chExt cx="1762116" cy="1057270"/>
          </a:xfrm>
        </p:grpSpPr>
        <p:sp>
          <p:nvSpPr>
            <p:cNvPr id="29" name="Rektangel med rundade hörn 28"/>
            <p:cNvSpPr/>
            <p:nvPr/>
          </p:nvSpPr>
          <p:spPr>
            <a:xfrm>
              <a:off x="1162584" y="0"/>
              <a:ext cx="1762116" cy="105727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ktangel 29"/>
            <p:cNvSpPr/>
            <p:nvPr/>
          </p:nvSpPr>
          <p:spPr>
            <a:xfrm>
              <a:off x="1193550" y="30966"/>
              <a:ext cx="1700184" cy="9953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b="1" kern="1200" dirty="0"/>
                <a:t>Remittent</a:t>
              </a:r>
            </a:p>
            <a:p>
              <a:pPr lvl="0" algn="ctr" defTabSz="800100">
                <a:lnSpc>
                  <a:spcPct val="90000"/>
                </a:lnSpc>
                <a:spcBef>
                  <a:spcPct val="0"/>
                </a:spcBef>
                <a:spcAft>
                  <a:spcPct val="35000"/>
                </a:spcAft>
              </a:pPr>
              <a:r>
                <a:rPr lang="sv-SE" sz="1800" b="1" kern="1200" dirty="0"/>
                <a:t>Vårdcentral</a:t>
              </a:r>
            </a:p>
          </p:txBody>
        </p:sp>
      </p:grpSp>
      <p:grpSp>
        <p:nvGrpSpPr>
          <p:cNvPr id="31" name="Grupp 30"/>
          <p:cNvGrpSpPr/>
          <p:nvPr/>
        </p:nvGrpSpPr>
        <p:grpSpPr>
          <a:xfrm>
            <a:off x="3478926" y="4037329"/>
            <a:ext cx="1743925" cy="1126377"/>
            <a:chOff x="-14540" y="577740"/>
            <a:chExt cx="2809689" cy="1914701"/>
          </a:xfrm>
        </p:grpSpPr>
        <p:sp>
          <p:nvSpPr>
            <p:cNvPr id="32" name="Rektangel med rundade hörn 31"/>
            <p:cNvSpPr/>
            <p:nvPr/>
          </p:nvSpPr>
          <p:spPr>
            <a:xfrm>
              <a:off x="1310" y="577740"/>
              <a:ext cx="2793839" cy="167630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Rektangel 32"/>
            <p:cNvSpPr/>
            <p:nvPr/>
          </p:nvSpPr>
          <p:spPr>
            <a:xfrm>
              <a:off x="-14540" y="914331"/>
              <a:ext cx="2695645" cy="15781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b="1" kern="1200" dirty="0"/>
                <a:t>ReSam </a:t>
              </a:r>
            </a:p>
            <a:p>
              <a:pPr lvl="0" algn="ctr" defTabSz="800100">
                <a:lnSpc>
                  <a:spcPct val="90000"/>
                </a:lnSpc>
                <a:spcBef>
                  <a:spcPct val="0"/>
                </a:spcBef>
                <a:spcAft>
                  <a:spcPct val="35000"/>
                </a:spcAft>
              </a:pPr>
              <a:endParaRPr lang="sv-SE" sz="1800" b="1" kern="1200" dirty="0"/>
            </a:p>
          </p:txBody>
        </p:sp>
      </p:grpSp>
      <p:grpSp>
        <p:nvGrpSpPr>
          <p:cNvPr id="34" name="Grupp 33"/>
          <p:cNvGrpSpPr/>
          <p:nvPr/>
        </p:nvGrpSpPr>
        <p:grpSpPr>
          <a:xfrm>
            <a:off x="5681461" y="4019609"/>
            <a:ext cx="1700122" cy="956642"/>
            <a:chOff x="-3586187" y="30487"/>
            <a:chExt cx="6701284" cy="2831784"/>
          </a:xfrm>
        </p:grpSpPr>
        <p:sp>
          <p:nvSpPr>
            <p:cNvPr id="35" name="Rektangel med rundade hörn 34"/>
            <p:cNvSpPr/>
            <p:nvPr/>
          </p:nvSpPr>
          <p:spPr>
            <a:xfrm>
              <a:off x="-3586187" y="30487"/>
              <a:ext cx="6701284" cy="283178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Rektangel 35"/>
            <p:cNvSpPr/>
            <p:nvPr/>
          </p:nvSpPr>
          <p:spPr>
            <a:xfrm>
              <a:off x="-3535241" y="419584"/>
              <a:ext cx="6535404" cy="20451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b="1" kern="1200" dirty="0"/>
                <a:t>Arbetssteget</a:t>
              </a:r>
            </a:p>
          </p:txBody>
        </p:sp>
      </p:grpSp>
      <p:grpSp>
        <p:nvGrpSpPr>
          <p:cNvPr id="40" name="Grupp 39"/>
          <p:cNvGrpSpPr/>
          <p:nvPr/>
        </p:nvGrpSpPr>
        <p:grpSpPr>
          <a:xfrm>
            <a:off x="3094154" y="4308250"/>
            <a:ext cx="373568" cy="437004"/>
            <a:chOff x="4411187" y="1197389"/>
            <a:chExt cx="373568" cy="437004"/>
          </a:xfrm>
        </p:grpSpPr>
        <p:sp>
          <p:nvSpPr>
            <p:cNvPr id="41" name="Höger 40"/>
            <p:cNvSpPr/>
            <p:nvPr/>
          </p:nvSpPr>
          <p:spPr>
            <a:xfrm>
              <a:off x="4411187" y="1197389"/>
              <a:ext cx="373568" cy="43700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sv-SE" dirty="0"/>
            </a:p>
          </p:txBody>
        </p:sp>
        <p:sp>
          <p:nvSpPr>
            <p:cNvPr id="42" name="Höger 4"/>
            <p:cNvSpPr/>
            <p:nvPr/>
          </p:nvSpPr>
          <p:spPr>
            <a:xfrm>
              <a:off x="4411187" y="1284790"/>
              <a:ext cx="261498" cy="2622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sv-SE" sz="1800" kern="1200"/>
            </a:p>
          </p:txBody>
        </p:sp>
      </p:grpSp>
      <p:grpSp>
        <p:nvGrpSpPr>
          <p:cNvPr id="43" name="Grupp 42"/>
          <p:cNvGrpSpPr/>
          <p:nvPr/>
        </p:nvGrpSpPr>
        <p:grpSpPr>
          <a:xfrm>
            <a:off x="5286912" y="4352330"/>
            <a:ext cx="373568" cy="437004"/>
            <a:chOff x="4411187" y="1197389"/>
            <a:chExt cx="373568" cy="437004"/>
          </a:xfrm>
        </p:grpSpPr>
        <p:sp>
          <p:nvSpPr>
            <p:cNvPr id="44" name="Höger 43"/>
            <p:cNvSpPr/>
            <p:nvPr/>
          </p:nvSpPr>
          <p:spPr>
            <a:xfrm>
              <a:off x="4411187" y="1197389"/>
              <a:ext cx="373568" cy="43700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5" name="Höger 4"/>
            <p:cNvSpPr/>
            <p:nvPr/>
          </p:nvSpPr>
          <p:spPr>
            <a:xfrm>
              <a:off x="4411187" y="1284790"/>
              <a:ext cx="261498" cy="2622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sv-SE" sz="1800" kern="1200"/>
            </a:p>
          </p:txBody>
        </p:sp>
      </p:grpSp>
      <p:sp>
        <p:nvSpPr>
          <p:cNvPr id="37" name="Rektangel med rundade hörn 31">
            <a:extLst>
              <a:ext uri="{FF2B5EF4-FFF2-40B4-BE49-F238E27FC236}">
                <a16:creationId xmlns:a16="http://schemas.microsoft.com/office/drawing/2014/main" id="{7365E7F5-DD0B-4C88-B785-174E5AC606F4}"/>
              </a:ext>
            </a:extLst>
          </p:cNvPr>
          <p:cNvSpPr/>
          <p:nvPr/>
        </p:nvSpPr>
        <p:spPr>
          <a:xfrm>
            <a:off x="9866543" y="4037329"/>
            <a:ext cx="1673138" cy="93892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sv-SE" b="1" dirty="0"/>
              <a:t>AF/FK</a:t>
            </a:r>
          </a:p>
          <a:p>
            <a:pPr algn="ctr"/>
            <a:r>
              <a:rPr lang="sv-SE" b="1" dirty="0"/>
              <a:t>Utvecklings-anställning </a:t>
            </a:r>
          </a:p>
        </p:txBody>
      </p:sp>
      <p:grpSp>
        <p:nvGrpSpPr>
          <p:cNvPr id="38" name="Grupp 37">
            <a:extLst>
              <a:ext uri="{FF2B5EF4-FFF2-40B4-BE49-F238E27FC236}">
                <a16:creationId xmlns:a16="http://schemas.microsoft.com/office/drawing/2014/main" id="{E5D1205D-F46A-4FF1-8FBA-80F22B9FFDEF}"/>
              </a:ext>
            </a:extLst>
          </p:cNvPr>
          <p:cNvGrpSpPr/>
          <p:nvPr/>
        </p:nvGrpSpPr>
        <p:grpSpPr>
          <a:xfrm>
            <a:off x="9479152" y="4308250"/>
            <a:ext cx="373568" cy="437004"/>
            <a:chOff x="4411187" y="1197389"/>
            <a:chExt cx="373568" cy="437004"/>
          </a:xfrm>
        </p:grpSpPr>
        <p:sp>
          <p:nvSpPr>
            <p:cNvPr id="39" name="Höger 22">
              <a:extLst>
                <a:ext uri="{FF2B5EF4-FFF2-40B4-BE49-F238E27FC236}">
                  <a16:creationId xmlns:a16="http://schemas.microsoft.com/office/drawing/2014/main" id="{C952D6F9-D428-4B24-B230-4935CA005833}"/>
                </a:ext>
              </a:extLst>
            </p:cNvPr>
            <p:cNvSpPr/>
            <p:nvPr/>
          </p:nvSpPr>
          <p:spPr>
            <a:xfrm>
              <a:off x="4411187" y="1197389"/>
              <a:ext cx="373568" cy="43700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6" name="Höger 4">
              <a:extLst>
                <a:ext uri="{FF2B5EF4-FFF2-40B4-BE49-F238E27FC236}">
                  <a16:creationId xmlns:a16="http://schemas.microsoft.com/office/drawing/2014/main" id="{EC726DF2-3D2D-47CA-8CFE-4385536BF1B6}"/>
                </a:ext>
              </a:extLst>
            </p:cNvPr>
            <p:cNvSpPr/>
            <p:nvPr/>
          </p:nvSpPr>
          <p:spPr>
            <a:xfrm>
              <a:off x="4411187" y="1284790"/>
              <a:ext cx="261498" cy="2622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sv-SE" sz="1800" kern="1200"/>
            </a:p>
          </p:txBody>
        </p:sp>
      </p:grpSp>
    </p:spTree>
    <p:extLst>
      <p:ext uri="{BB962C8B-B14F-4D97-AF65-F5344CB8AC3E}">
        <p14:creationId xmlns:p14="http://schemas.microsoft.com/office/powerpoint/2010/main" val="37638295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9F5A758ED0C46B409E86C19AC59EFBC7" ma:contentTypeVersion="5" ma:contentTypeDescription="Skapa ett nytt dokument." ma:contentTypeScope="" ma:versionID="7aabae8a3e74ac6dd9e3583a081db604">
  <xsd:schema xmlns:xsd="http://www.w3.org/2001/XMLSchema" xmlns:xs="http://www.w3.org/2001/XMLSchema" xmlns:p="http://schemas.microsoft.com/office/2006/metadata/properties" xmlns:ns3="b91fe306-27de-4405-a196-b58118098a9b" xmlns:ns4="aaa1018c-94cb-470c-89cc-6edacc65df01" targetNamespace="http://schemas.microsoft.com/office/2006/metadata/properties" ma:root="true" ma:fieldsID="0128b1b7139ac9781c8787f06972ed7c" ns3:_="" ns4:_="">
    <xsd:import namespace="b91fe306-27de-4405-a196-b58118098a9b"/>
    <xsd:import namespace="aaa1018c-94cb-470c-89cc-6edacc65df0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1fe306-27de-4405-a196-b58118098a9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a1018c-94cb-470c-89cc-6edacc65df01" elementFormDefault="qualified">
    <xsd:import namespace="http://schemas.microsoft.com/office/2006/documentManagement/types"/>
    <xsd:import namespace="http://schemas.microsoft.com/office/infopath/2007/PartnerControls"/>
    <xsd:element name="SharedWithUsers" ma:index="10"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description="" ma:internalName="SharedWithDetails" ma:readOnly="true">
      <xsd:simpleType>
        <xsd:restriction base="dms:Note">
          <xsd:maxLength value="255"/>
        </xsd:restriction>
      </xsd:simpleType>
    </xsd:element>
    <xsd:element name="SharingHintHash" ma:index="12" nillable="true" ma:displayName="Delar tips,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F112E7-A1A4-48DA-A8D4-B4613333C3B4}">
  <ds:schemaRefs>
    <ds:schemaRef ds:uri="http://schemas.microsoft.com/sharepoint/v3/contenttype/forms"/>
  </ds:schemaRefs>
</ds:datastoreItem>
</file>

<file path=customXml/itemProps2.xml><?xml version="1.0" encoding="utf-8"?>
<ds:datastoreItem xmlns:ds="http://schemas.openxmlformats.org/officeDocument/2006/customXml" ds:itemID="{7DA6061D-6435-4804-BF45-5CB951BA67F4}">
  <ds:schemaRefs>
    <ds:schemaRef ds:uri="http://purl.org/dc/elements/1.1/"/>
    <ds:schemaRef ds:uri="b91fe306-27de-4405-a196-b58118098a9b"/>
    <ds:schemaRef ds:uri="http://schemas.microsoft.com/office/2006/documentManagement/types"/>
    <ds:schemaRef ds:uri="http://schemas.openxmlformats.org/package/2006/metadata/core-properties"/>
    <ds:schemaRef ds:uri="http://www.w3.org/XML/1998/namespace"/>
    <ds:schemaRef ds:uri="http://purl.org/dc/dcmitype/"/>
    <ds:schemaRef ds:uri="http://purl.org/dc/terms/"/>
    <ds:schemaRef ds:uri="aaa1018c-94cb-470c-89cc-6edacc65df01"/>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43C3FB42-81E8-4699-93F3-10743FB30B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1fe306-27de-4405-a196-b58118098a9b"/>
    <ds:schemaRef ds:uri="aaa1018c-94cb-470c-89cc-6edacc65df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645</Words>
  <Application>Microsoft Office PowerPoint</Application>
  <PresentationFormat>Bredbild</PresentationFormat>
  <Paragraphs>225</Paragraphs>
  <Slides>15</Slides>
  <Notes>15</Notes>
  <HiddenSlides>0</HiddenSlides>
  <MMClips>0</MMClips>
  <ScaleCrop>false</ScaleCrop>
  <HeadingPairs>
    <vt:vector size="8" baseType="variant">
      <vt:variant>
        <vt:lpstr>Använt teckensnitt</vt:lpstr>
      </vt:variant>
      <vt:variant>
        <vt:i4>3</vt:i4>
      </vt:variant>
      <vt:variant>
        <vt:lpstr>Tema</vt:lpstr>
      </vt:variant>
      <vt:variant>
        <vt:i4>1</vt:i4>
      </vt:variant>
      <vt:variant>
        <vt:lpstr>Serverprogram för OLE-inbäddning</vt:lpstr>
      </vt:variant>
      <vt:variant>
        <vt:i4>1</vt:i4>
      </vt:variant>
      <vt:variant>
        <vt:lpstr>Bildrubriker</vt:lpstr>
      </vt:variant>
      <vt:variant>
        <vt:i4>15</vt:i4>
      </vt:variant>
    </vt:vector>
  </HeadingPairs>
  <TitlesOfParts>
    <vt:vector size="20" baseType="lpstr">
      <vt:lpstr>Arial</vt:lpstr>
      <vt:lpstr>Calibri</vt:lpstr>
      <vt:lpstr>Calibri Light</vt:lpstr>
      <vt:lpstr>Office-tema</vt:lpstr>
      <vt:lpstr>Bitmappsbild</vt:lpstr>
      <vt:lpstr>ReSam – Rehabilitering i Samverkan myndighetsgemensamt team </vt:lpstr>
      <vt:lpstr>Mål</vt:lpstr>
      <vt:lpstr>Resultat</vt:lpstr>
      <vt:lpstr>ReSam </vt:lpstr>
      <vt:lpstr>PowerPoint-presentation</vt:lpstr>
      <vt:lpstr> Samverkanspartners-målgrupp</vt:lpstr>
      <vt:lpstr>Konsultationer </vt:lpstr>
      <vt:lpstr>Ärendeförflyttningar </vt:lpstr>
      <vt:lpstr>          Fallbeskrivning</vt:lpstr>
      <vt:lpstr>          </vt:lpstr>
      <vt:lpstr>          ReSam- metoder vid kartläggning</vt:lpstr>
      <vt:lpstr>          Hur vet vi att vi gör skillnad?</vt:lpstr>
      <vt:lpstr> Siffror </vt:lpstr>
      <vt:lpstr>Våra reflektioner – framgångsfaktorer/utmaningar</vt:lpstr>
      <vt:lpstr>   Tack för oss!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ReSam – Rehabilitering i Samverkan myndighetsgemensamt team </dc:title>
  <dc:creator>Frida Schleenvoigt</dc:creator>
  <cp:lastModifiedBy>Ginnie Ahlborg</cp:lastModifiedBy>
  <cp:revision>32</cp:revision>
  <cp:lastPrinted>2019-09-16T11:42:13Z</cp:lastPrinted>
  <dcterms:created xsi:type="dcterms:W3CDTF">2019-09-10T08:44:03Z</dcterms:created>
  <dcterms:modified xsi:type="dcterms:W3CDTF">2019-10-10T14:31:02Z</dcterms:modified>
</cp:coreProperties>
</file>